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32"/>
  </p:notesMasterIdLst>
  <p:handoutMasterIdLst>
    <p:handoutMasterId r:id="rId33"/>
  </p:handoutMasterIdLst>
  <p:sldIdLst>
    <p:sldId id="256" r:id="rId2"/>
    <p:sldId id="319" r:id="rId3"/>
    <p:sldId id="340" r:id="rId4"/>
    <p:sldId id="281" r:id="rId5"/>
    <p:sldId id="293" r:id="rId6"/>
    <p:sldId id="334" r:id="rId7"/>
    <p:sldId id="341" r:id="rId8"/>
    <p:sldId id="300" r:id="rId9"/>
    <p:sldId id="302" r:id="rId10"/>
    <p:sldId id="299" r:id="rId11"/>
    <p:sldId id="342" r:id="rId12"/>
    <p:sldId id="343" r:id="rId13"/>
    <p:sldId id="344" r:id="rId14"/>
    <p:sldId id="345" r:id="rId15"/>
    <p:sldId id="346" r:id="rId16"/>
    <p:sldId id="325" r:id="rId17"/>
    <p:sldId id="326" r:id="rId18"/>
    <p:sldId id="327" r:id="rId19"/>
    <p:sldId id="329" r:id="rId20"/>
    <p:sldId id="335" r:id="rId21"/>
    <p:sldId id="347" r:id="rId22"/>
    <p:sldId id="330" r:id="rId23"/>
    <p:sldId id="331" r:id="rId24"/>
    <p:sldId id="337" r:id="rId25"/>
    <p:sldId id="336" r:id="rId26"/>
    <p:sldId id="339" r:id="rId27"/>
    <p:sldId id="316" r:id="rId28"/>
    <p:sldId id="274" r:id="rId29"/>
    <p:sldId id="291" r:id="rId30"/>
    <p:sldId id="338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8F00"/>
    <a:srgbClr val="022A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865"/>
    <p:restoredTop sz="93272"/>
  </p:normalViewPr>
  <p:slideViewPr>
    <p:cSldViewPr showGuides="1">
      <p:cViewPr varScale="1">
        <p:scale>
          <a:sx n="101" d="100"/>
          <a:sy n="101" d="100"/>
        </p:scale>
        <p:origin x="147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F4C781-43BB-0222-45E7-6A817CFF4A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Comic Sans M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12C8FF-B6F9-A474-68DA-B5393C953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Comic Sans MS" charset="0"/>
                <a:ea typeface="ＭＳ Ｐゴシック" charset="-128"/>
              </a:defRPr>
            </a:lvl1pPr>
          </a:lstStyle>
          <a:p>
            <a:pPr>
              <a:defRPr/>
            </a:pPr>
            <a:fld id="{0F73753F-A955-0344-AEA7-A630C9A87F4F}" type="datetimeFigureOut">
              <a:rPr lang="en-US"/>
              <a:pPr>
                <a:defRPr/>
              </a:pPr>
              <a:t>10/7/26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015664-E76D-EDBF-D773-A1AD37555C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Comic Sans M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35137-D177-47BA-61CF-22B0997E86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BD8B60E-7DC4-1346-85D8-E2DD7D4888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5279868-FAC1-3A1C-7E17-2609E527D2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Comic Sans M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B258EB-C6DB-A9E6-BE09-2139468D2F9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Comic Sans MS" charset="0"/>
                <a:ea typeface="ＭＳ Ｐゴシック" charset="-128"/>
              </a:defRPr>
            </a:lvl1pPr>
          </a:lstStyle>
          <a:p>
            <a:pPr>
              <a:defRPr/>
            </a:pPr>
            <a:fld id="{2ACF6264-0125-8748-8E98-7A591F3E315A}" type="datetimeFigureOut">
              <a:rPr lang="en-US"/>
              <a:pPr>
                <a:defRPr/>
              </a:pPr>
              <a:t>10/7/26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F90748A-24A8-7C59-3EBC-3C75303E50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1AADBD0-6E9D-A1F4-E848-5E499A15B3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73D448-288B-F0F6-7754-93ECD1E9358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Comic Sans M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93AF7-0051-D2FA-52A0-E8683BA006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72E9FD1-75EB-1141-ABBC-B416CDCF69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Čo je </a:t>
            </a:r>
            <a:r>
              <a:rPr lang="sk-SK" dirty="0" err="1"/>
              <a:t>TPCh</a:t>
            </a:r>
            <a:r>
              <a:rPr lang="sk-SK" dirty="0"/>
              <a:t>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2E9FD1-75EB-1141-ABBC-B416CDCF6990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8752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D3E5765B-BAFC-2736-EBE0-8C0979B55CF1}"/>
              </a:ext>
            </a:extLst>
          </p:cNvPr>
          <p:cNvGrpSpPr>
            <a:grpSpLocks/>
          </p:cNvGrpSpPr>
          <p:nvPr/>
        </p:nvGrpSpPr>
        <p:grpSpPr bwMode="auto">
          <a:xfrm>
            <a:off x="0" y="914400"/>
            <a:ext cx="8686800" cy="2514600"/>
            <a:chOff x="0" y="576"/>
            <a:chExt cx="5472" cy="1584"/>
          </a:xfrm>
        </p:grpSpPr>
        <p:sp>
          <p:nvSpPr>
            <p:cNvPr id="3" name="Oval 7">
              <a:extLst>
                <a:ext uri="{FF2B5EF4-FFF2-40B4-BE49-F238E27FC236}">
                  <a16:creationId xmlns:a16="http://schemas.microsoft.com/office/drawing/2014/main" id="{CEC0BFAB-A523-16C8-E4F1-2519686B2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576"/>
              <a:ext cx="1584" cy="1584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 eaLnBrk="1" hangingPunct="1">
                <a:defRPr/>
              </a:pPr>
              <a:endParaRPr lang="x-none" altLang="x-none" sz="1800">
                <a:latin typeface="Arial" charset="0"/>
              </a:endParaRPr>
            </a:p>
          </p:txBody>
        </p:sp>
        <p:sp>
          <p:nvSpPr>
            <p:cNvPr id="4" name="Rectangle 8">
              <a:extLst>
                <a:ext uri="{FF2B5EF4-FFF2-40B4-BE49-F238E27FC236}">
                  <a16:creationId xmlns:a16="http://schemas.microsoft.com/office/drawing/2014/main" id="{C8CA5F81-4B52-D2D3-BD90-AB6F15DEF1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1056"/>
              <a:ext cx="2976" cy="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 eaLnBrk="1" hangingPunct="1">
                <a:defRPr/>
              </a:pPr>
              <a:endParaRPr lang="x-none" altLang="x-none">
                <a:latin typeface="Times New Roman" charset="0"/>
              </a:endParaRPr>
            </a:p>
          </p:txBody>
        </p:sp>
        <p:sp>
          <p:nvSpPr>
            <p:cNvPr id="5" name="Rectangle 9">
              <a:extLst>
                <a:ext uri="{FF2B5EF4-FFF2-40B4-BE49-F238E27FC236}">
                  <a16:creationId xmlns:a16="http://schemas.microsoft.com/office/drawing/2014/main" id="{D93E09D3-F4C7-D26B-6687-02739D435C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96" y="1056"/>
              <a:ext cx="2976" cy="7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-128"/>
                </a:defRPr>
              </a:lvl9pPr>
            </a:lstStyle>
            <a:p>
              <a:pPr algn="ctr" eaLnBrk="1" hangingPunct="1">
                <a:defRPr/>
              </a:pPr>
              <a:endParaRPr lang="x-none" altLang="x-none">
                <a:latin typeface="Times New Roman" charset="0"/>
              </a:endParaRPr>
            </a:p>
          </p:txBody>
        </p:sp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E4DB7295-6423-CA21-DFCA-DA9EBA932A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960"/>
              <a:ext cx="144" cy="913"/>
            </a:xfrm>
            <a:custGeom>
              <a:avLst/>
              <a:gdLst>
                <a:gd name="T0" fmla="*/ 0 w 1000"/>
                <a:gd name="T1" fmla="*/ 580 h 1000"/>
                <a:gd name="T2" fmla="*/ 0 w 1000"/>
                <a:gd name="T3" fmla="*/ 580 h 1000"/>
                <a:gd name="T4" fmla="*/ 0 w 1000"/>
                <a:gd name="T5" fmla="*/ 0 h 1000"/>
                <a:gd name="T6" fmla="*/ 0 w 1000"/>
                <a:gd name="T7" fmla="*/ 0 h 10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00" h="1000">
                  <a:moveTo>
                    <a:pt x="1000" y="1000"/>
                  </a:moveTo>
                  <a:lnTo>
                    <a:pt x="0" y="1000"/>
                  </a:lnTo>
                  <a:lnTo>
                    <a:pt x="0" y="0"/>
                  </a:lnTo>
                  <a:lnTo>
                    <a:pt x="1000" y="0"/>
                  </a:lnTo>
                </a:path>
              </a:pathLst>
            </a:custGeom>
            <a:noFill/>
            <a:ln w="76200" cmpd="sng">
              <a:solidFill>
                <a:schemeClr val="tx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956A71A0-5D44-5490-08D9-4DAEEA23C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4" y="762"/>
              <a:ext cx="165" cy="864"/>
            </a:xfrm>
            <a:custGeom>
              <a:avLst/>
              <a:gdLst>
                <a:gd name="T0" fmla="*/ 0 w 1000"/>
                <a:gd name="T1" fmla="*/ 0 h 1000"/>
                <a:gd name="T2" fmla="*/ 0 w 1000"/>
                <a:gd name="T3" fmla="*/ 0 h 1000"/>
                <a:gd name="T4" fmla="*/ 0 w 1000"/>
                <a:gd name="T5" fmla="*/ 416 h 1000"/>
                <a:gd name="T6" fmla="*/ 0 w 1000"/>
                <a:gd name="T7" fmla="*/ 416 h 10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00" h="1000">
                  <a:moveTo>
                    <a:pt x="0" y="0"/>
                  </a:moveTo>
                  <a:lnTo>
                    <a:pt x="1000" y="0"/>
                  </a:lnTo>
                  <a:lnTo>
                    <a:pt x="1000" y="1000"/>
                  </a:lnTo>
                  <a:lnTo>
                    <a:pt x="0" y="1000"/>
                  </a:lnTo>
                </a:path>
              </a:pathLst>
            </a:custGeom>
            <a:noFill/>
            <a:ln w="76200" cap="flat" cmpd="sng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1469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581400"/>
            <a:ext cx="5638800" cy="19050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Kliknite sem a upravte štýl predlohy podnadpisov.</a:t>
            </a:r>
          </a:p>
        </p:txBody>
      </p:sp>
      <p:sp>
        <p:nvSpPr>
          <p:cNvPr id="11470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38200" y="1443038"/>
            <a:ext cx="7086600" cy="16002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Kliknite sem a upravte štýl predlohy nadpisov.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F6EB7B7-DBDD-CED6-2160-347D49B5FF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ED5D7844-BB6C-3EBB-98E8-29F756E4F7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93A28A2B-78D3-26E3-0549-7F1847138E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9964F3-ED83-EA4B-AAB2-B9B723309B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536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CFAF82E-9E36-58CD-45FE-FC475CD865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253C61A-70BE-D95F-6D25-5C75ECC8AD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5522CC6-2299-57FE-504F-5D620D29BB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54044-BD52-054F-9BC0-B18FA885C3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7254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3D2D5E4-432F-3F43-4243-0A498F3AFE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D729DA8-5133-425F-E58D-8D851EF367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37BBE8C-8AD7-8FF5-9854-A9B3BA864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D282B-22AB-6B4D-8EDA-149A13864C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33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5D3FFD8-3868-4E8B-8225-BAE83C6672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923C3740-7F0E-649A-CFBD-A6EA8A4634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0E0EDF83-C8ED-4BAA-9DAB-0FE8D9204A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6BD7A-853C-5441-B490-B134268258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1843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E91E51-7915-5B12-1CEB-EB501A5B6A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980E68-7AA3-612C-E401-8AB1F07C75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3AEEA4-311A-A154-01DC-AC6305B496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FDFE80-5F3D-394C-A20D-67293B101A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0868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FE75FAA5-A8B7-6FAA-2C81-9A2D18E964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9811187-8591-3BEC-5E71-5EAC76BA4A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25CBB78-B741-2AD0-3468-A516B1FAF2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34456-5B0D-4345-B656-469C26A20C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564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04FDBC8-CEF2-F77C-BD6D-4EB3550964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6EA651CD-FABB-3992-904E-EDCC09D3AE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92E1E0A-4A47-2BAE-17D8-3D4F3B7A84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78002-AD4F-594C-B5F8-012E6E1B04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965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06D0FEF-3AD1-A480-6D95-66CC29B12D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769707C2-F7AF-6BDF-A1FE-759E608731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B8EA45F-0AF7-1FFE-5F85-8890CF47ED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EF13C-5E95-6541-9046-7A09DB516D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6000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D3A1896-BFD4-310B-B163-0172AFD727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629B157-8629-2138-5104-B67EF120DB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9D9905E8-BA38-D6B7-B99E-D5080B38EC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BEB797-8C79-3744-920F-0AE2C3D6B6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40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A9448FD-C213-C5CD-0B3E-2FD4E734B1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D04E3F1-D858-A675-3319-47F0750079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054D27A-3597-B8C5-9884-F3F23E3015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2E964-5B9D-9140-9D2A-C8F6A24C04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4226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1313" y="96838"/>
            <a:ext cx="1919287" cy="59991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31863" y="96838"/>
            <a:ext cx="5607050" cy="59991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E022DFF-9D68-6297-BE15-B8029A34AB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7862D6A-1BD7-41FC-6F34-99CA389751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E9CADE6-3018-1FBF-3949-F4E47F59D8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C6A171-2897-D347-8333-083C2F5725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1980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49325" y="1981200"/>
            <a:ext cx="3754438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6163" y="1981200"/>
            <a:ext cx="3754437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3BBF1E9-F439-6672-ED1F-E00880277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906F2AA5-0720-A48D-EB8B-9EB6030F72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CE15E643-8A92-D98D-B9DD-4F34E79548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41E52-9833-2044-8483-8FE10A902F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455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B315709-53A2-D20A-DD4B-0D5553774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77950"/>
            <a:ext cx="2133600" cy="10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endParaRPr lang="x-none" altLang="x-none">
              <a:latin typeface="Times New Roman" charset="0"/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F670C9D-4FDA-306E-E3D8-3257A09AD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377950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endParaRPr lang="x-none" altLang="x-none">
              <a:latin typeface="Times New Roman" charset="0"/>
            </a:endParaRP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499E3E5-3063-A377-7740-7CA2AED88A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31863" y="96838"/>
            <a:ext cx="7158037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Kliknite sem a upravte štýl predlohy nadpisov.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5DEB005-31F4-6205-B59E-F8DEEA6CE8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612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Kliknite sem a upravte štýly predlohy textu.</a:t>
            </a:r>
          </a:p>
          <a:p>
            <a:pPr lvl="1"/>
            <a:r>
              <a:rPr lang="en-US" altLang="en-US"/>
              <a:t>Druhá úroveň</a:t>
            </a:r>
          </a:p>
          <a:p>
            <a:pPr lvl="2"/>
            <a:r>
              <a:rPr lang="en-US" altLang="en-US"/>
              <a:t>Tretia úroveň</a:t>
            </a:r>
          </a:p>
          <a:p>
            <a:pPr lvl="3"/>
            <a:r>
              <a:rPr lang="en-US" altLang="en-US"/>
              <a:t>Štvrtá úroveň</a:t>
            </a:r>
          </a:p>
          <a:p>
            <a:pPr lvl="4"/>
            <a:r>
              <a:rPr lang="en-US" altLang="en-US"/>
              <a:t>Piata úroveň</a:t>
            </a:r>
          </a:p>
        </p:txBody>
      </p:sp>
      <p:sp>
        <p:nvSpPr>
          <p:cNvPr id="113670" name="Rectangle 6">
            <a:extLst>
              <a:ext uri="{FF2B5EF4-FFF2-40B4-BE49-F238E27FC236}">
                <a16:creationId xmlns:a16="http://schemas.microsoft.com/office/drawing/2014/main" id="{C50F990C-E77A-4A15-25EA-5ED47A33F4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61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3671" name="Rectangle 7">
            <a:extLst>
              <a:ext uri="{FF2B5EF4-FFF2-40B4-BE49-F238E27FC236}">
                <a16:creationId xmlns:a16="http://schemas.microsoft.com/office/drawing/2014/main" id="{C54A707B-779F-2963-99BD-967E5ADD663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3672" name="Rectangle 8">
            <a:extLst>
              <a:ext uri="{FF2B5EF4-FFF2-40B4-BE49-F238E27FC236}">
                <a16:creationId xmlns:a16="http://schemas.microsoft.com/office/drawing/2014/main" id="{AFF6D30E-BEC8-693A-8F60-EDAE85A8DA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6A9938E-130C-B04C-8DE9-39716871F3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3" name="Freeform 9">
            <a:extLst>
              <a:ext uri="{FF2B5EF4-FFF2-40B4-BE49-F238E27FC236}">
                <a16:creationId xmlns:a16="http://schemas.microsoft.com/office/drawing/2014/main" id="{273FDD1D-41CF-FECB-55B3-2994C0128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61975"/>
            <a:ext cx="152400" cy="1066800"/>
          </a:xfrm>
          <a:custGeom>
            <a:avLst/>
            <a:gdLst>
              <a:gd name="T0" fmla="*/ 2147483646 w 1000"/>
              <a:gd name="T1" fmla="*/ 2147483646 h 1000"/>
              <a:gd name="T2" fmla="*/ 0 w 1000"/>
              <a:gd name="T3" fmla="*/ 2147483646 h 1000"/>
              <a:gd name="T4" fmla="*/ 0 w 1000"/>
              <a:gd name="T5" fmla="*/ 0 h 1000"/>
              <a:gd name="T6" fmla="*/ 2147483646 w 1000"/>
              <a:gd name="T7" fmla="*/ 0 h 10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00" h="1000">
                <a:moveTo>
                  <a:pt x="1000" y="1000"/>
                </a:moveTo>
                <a:lnTo>
                  <a:pt x="0" y="1000"/>
                </a:ln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76200" cmpd="sng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sk-SK"/>
          </a:p>
        </p:txBody>
      </p:sp>
      <p:sp>
        <p:nvSpPr>
          <p:cNvPr id="1034" name="Freeform 10">
            <a:extLst>
              <a:ext uri="{FF2B5EF4-FFF2-40B4-BE49-F238E27FC236}">
                <a16:creationId xmlns:a16="http://schemas.microsoft.com/office/drawing/2014/main" id="{AE7FD4C4-75BD-EB6D-97F8-4FD556D44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2938" y="269875"/>
            <a:ext cx="152400" cy="1073150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00" h="1000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447675" indent="-4476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889000" indent="-439738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¡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293813" indent="-4032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81163" indent="-38576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70100" indent="-3873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273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845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417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989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obs.sk/blog/10-najvacsich-softverovych-spolocnosti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/Users/ivancernusak_1/Documents/Teaching_r/PerspChemie/Bouffe_eIONO2_.mpg" TargetMode="External"/><Relationship Id="rId1" Type="http://schemas.microsoft.com/office/2007/relationships/media" Target="file:////Users/ivancernusak_1/Documents/Teaching_r/PerspChemie/Bouffe_eIONO2_.mpg" TargetMode="Externa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C242C191-A3D6-C7BC-74E2-B64FD82207B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16013" y="1125538"/>
            <a:ext cx="6696075" cy="2087562"/>
          </a:xfrm>
        </p:spPr>
        <p:txBody>
          <a:bodyPr/>
          <a:lstStyle/>
          <a:p>
            <a:pPr eaLnBrk="1" hangingPunct="1">
              <a:lnSpc>
                <a:spcPct val="140000"/>
              </a:lnSpc>
            </a:pPr>
            <a:r>
              <a:rPr lang="en-US" altLang="en-US" sz="3600" b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Perspekt</a:t>
            </a:r>
            <a:r>
              <a:rPr lang="sk-SK" altLang="en-US" sz="3600" b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í</a:t>
            </a:r>
            <a:r>
              <a:rPr lang="en-US" altLang="en-US" sz="3600" b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v</a:t>
            </a:r>
            <a:r>
              <a:rPr lang="sk-SK" altLang="en-US" sz="3600" b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y chémie. </a:t>
            </a:r>
            <a:br>
              <a:rPr lang="sk-SK" altLang="en-US" sz="3600" b="1">
                <a:latin typeface="Bookman Old Style" panose="02050604050505020204" pitchFamily="18" charset="0"/>
                <a:ea typeface="ＭＳ Ｐゴシック" panose="020B0600070205080204" pitchFamily="34" charset="-128"/>
              </a:rPr>
            </a:br>
            <a:endParaRPr lang="en-US" altLang="en-US" sz="3600" b="1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E692C86B-1E57-DA93-0DBA-DB32F1CC8FB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4292600"/>
            <a:ext cx="7704137" cy="2159000"/>
          </a:xfrm>
        </p:spPr>
        <p:txBody>
          <a:bodyPr/>
          <a:lstStyle/>
          <a:p>
            <a:pPr algn="r" eaLnBrk="1" hangingPunct="1"/>
            <a:r>
              <a:rPr lang="sk-SK" altLang="en-US" sz="2000" b="1">
                <a:solidFill>
                  <a:srgbClr val="800000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I. Černušák</a:t>
            </a:r>
          </a:p>
          <a:p>
            <a:pPr algn="r" eaLnBrk="1" hangingPunct="1"/>
            <a:r>
              <a:rPr lang="sk-SK" altLang="en-US" sz="2000" b="1">
                <a:solidFill>
                  <a:srgbClr val="800000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Katedra fyzikálnej a teoretickej chémie</a:t>
            </a:r>
            <a:r>
              <a:rPr lang="sk-SK" altLang="en-US" sz="2000">
                <a:solidFill>
                  <a:srgbClr val="800000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</a:t>
            </a:r>
          </a:p>
          <a:p>
            <a:pPr algn="r" eaLnBrk="1" hangingPunct="1"/>
            <a:r>
              <a:rPr lang="sk-SK" altLang="en-US" sz="2000">
                <a:solidFill>
                  <a:srgbClr val="800000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Prírodovedecká fakulta</a:t>
            </a:r>
          </a:p>
          <a:p>
            <a:pPr algn="r" eaLnBrk="1" hangingPunct="1"/>
            <a:r>
              <a:rPr lang="sk-SK" altLang="en-US" sz="2000">
                <a:solidFill>
                  <a:srgbClr val="800000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Univerzita Komenského</a:t>
            </a:r>
          </a:p>
          <a:p>
            <a:pPr algn="r" eaLnBrk="1" hangingPunct="1"/>
            <a:r>
              <a:rPr lang="sk-SK" altLang="en-US" sz="2000">
                <a:solidFill>
                  <a:srgbClr val="800000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Bratislava</a:t>
            </a:r>
            <a:endParaRPr lang="en-US" altLang="en-US" sz="2000">
              <a:solidFill>
                <a:srgbClr val="800000"/>
              </a:solidFill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717E84-6A04-7F90-E46F-0962C0700899}"/>
              </a:ext>
            </a:extLst>
          </p:cNvPr>
          <p:cNvSpPr txBox="1"/>
          <p:nvPr/>
        </p:nvSpPr>
        <p:spPr>
          <a:xfrm>
            <a:off x="699480" y="4149080"/>
            <a:ext cx="7745040" cy="19389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GB" sz="2000" dirty="0">
                <a:latin typeface="Bookman Old Style" panose="02050604050505020204" pitchFamily="18" charset="0"/>
              </a:rPr>
              <a:t>The Nobel Prize in Chemistry 2026 was awarded jointly to</a:t>
            </a:r>
            <a:br>
              <a:rPr lang="en-GB" sz="2000" dirty="0">
                <a:latin typeface="Bookman Old Style" panose="02050604050505020204" pitchFamily="18" charset="0"/>
              </a:rPr>
            </a:br>
            <a:r>
              <a:rPr lang="en-GB" sz="2000" dirty="0">
                <a:latin typeface="Bookman Old Style" panose="02050604050505020204" pitchFamily="18" charset="0"/>
              </a:rPr>
              <a:t>Henri Kagan    &amp;   Kenso </a:t>
            </a:r>
            <a:r>
              <a:rPr lang="en-GB" sz="2000" dirty="0" err="1">
                <a:latin typeface="Bookman Old Style" panose="02050604050505020204" pitchFamily="18" charset="0"/>
              </a:rPr>
              <a:t>Soai</a:t>
            </a:r>
            <a:br>
              <a:rPr lang="en-GB" sz="2000" dirty="0">
                <a:latin typeface="Bookman Old Style" panose="02050604050505020204" pitchFamily="18" charset="0"/>
              </a:rPr>
            </a:br>
            <a:r>
              <a:rPr lang="en-GB" sz="2000" dirty="0">
                <a:latin typeface="Bookman Old Style" panose="02050604050505020204" pitchFamily="18" charset="0"/>
              </a:rPr>
              <a:t>Univ. Paris-Sud	Tokyo Univ. Sci.</a:t>
            </a:r>
            <a:br>
              <a:rPr lang="en-GB" sz="2000" dirty="0">
                <a:latin typeface="Bookman Old Style" panose="02050604050505020204" pitchFamily="18" charset="0"/>
              </a:rPr>
            </a:br>
            <a:br>
              <a:rPr lang="en-GB" sz="2000" dirty="0">
                <a:latin typeface="Bookman Old Style" panose="02050604050505020204" pitchFamily="18" charset="0"/>
              </a:rPr>
            </a:br>
            <a:r>
              <a:rPr lang="en-GB" sz="2000" dirty="0">
                <a:latin typeface="Bookman Old Style" panose="02050604050505020204" pitchFamily="18" charset="0"/>
              </a:rPr>
              <a:t>"</a:t>
            </a:r>
            <a:r>
              <a:rPr lang="en-GB" sz="2000" dirty="0">
                <a:solidFill>
                  <a:srgbClr val="0432FF"/>
                </a:solidFill>
                <a:latin typeface="Bookman Old Style" panose="02050604050505020204" pitchFamily="18" charset="0"/>
              </a:rPr>
              <a:t>for the discovery of non-linear effects and autocatalysis in asymmetric organic synthesis</a:t>
            </a:r>
            <a:r>
              <a:rPr lang="en-GB" sz="2000" dirty="0">
                <a:latin typeface="Bookman Old Style" panose="02050604050505020204" pitchFamily="18" charset="0"/>
              </a:rPr>
              <a:t>" </a:t>
            </a:r>
            <a:endParaRPr lang="en-US" altLang="x-none" i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7413" name="TextBox 2">
            <a:extLst>
              <a:ext uri="{FF2B5EF4-FFF2-40B4-BE49-F238E27FC236}">
                <a16:creationId xmlns:a16="http://schemas.microsoft.com/office/drawing/2014/main" id="{B3A8AE46-D899-FC45-A8ED-C9C61AE38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3543" y="597327"/>
            <a:ext cx="41569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sk-SK" altLang="en-US" sz="2400" dirty="0">
                <a:latin typeface="Bookman Old Style" panose="02050604050505020204" pitchFamily="18" charset="0"/>
              </a:rPr>
              <a:t>NC za chémiu za rok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330243-71C1-C289-1E53-E6120691E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268760"/>
            <a:ext cx="4248472" cy="27805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25477D-1AE8-ACE0-254B-D03C329EBB06}"/>
              </a:ext>
            </a:extLst>
          </p:cNvPr>
          <p:cNvSpPr txBox="1"/>
          <p:nvPr/>
        </p:nvSpPr>
        <p:spPr>
          <a:xfrm>
            <a:off x="1403648" y="764704"/>
            <a:ext cx="125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latin typeface="Bookman Old Style" panose="02050604050505020204" pitchFamily="18" charset="0"/>
              </a:rPr>
              <a:t>Ilustrácia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74A018-3E60-47D4-F65B-3F0FD9FFF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44824"/>
            <a:ext cx="7772400" cy="410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52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FE54DC60-A6DA-AA7D-56D8-0CD7A090F7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576263"/>
            <a:ext cx="5789613" cy="1412875"/>
          </a:xfrm>
        </p:spPr>
        <p:txBody>
          <a:bodyPr/>
          <a:lstStyle/>
          <a:p>
            <a:pPr algn="ctr" eaLnBrk="1" hangingPunct="1"/>
            <a:r>
              <a:rPr lang="sk-SK" altLang="en-US" i="1">
                <a:ea typeface="ＭＳ Ｐゴシック" panose="020B0600070205080204" pitchFamily="34" charset="-128"/>
              </a:rPr>
              <a:t>Č</a:t>
            </a:r>
            <a:r>
              <a:rPr lang="en-US" altLang="en-US" i="1">
                <a:ea typeface="ＭＳ Ｐゴシック" panose="020B0600070205080204" pitchFamily="34" charset="-128"/>
              </a:rPr>
              <a:t>o je </a:t>
            </a:r>
            <a:r>
              <a:rPr lang="sk-SK" altLang="en-US" i="1">
                <a:ea typeface="ＭＳ Ｐゴシック" panose="020B0600070205080204" pitchFamily="34" charset="-128"/>
              </a:rPr>
              <a:t>to teoretická a počítačová chémia?</a:t>
            </a:r>
            <a:endParaRPr lang="en-US" altLang="en-US" i="1">
              <a:ea typeface="ＭＳ Ｐゴシック" panose="020B0600070205080204" pitchFamily="34" charset="-128"/>
            </a:endParaRPr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214CA288-A394-2966-F91F-540B30B75E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1550" y="2565400"/>
            <a:ext cx="2327275" cy="863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- </a:t>
            </a:r>
            <a:r>
              <a:rPr lang="sk-SK" altLang="en-US">
                <a:ea typeface="ＭＳ Ｐゴシック" panose="020B0600070205080204" pitchFamily="34" charset="-128"/>
              </a:rPr>
              <a:t>Teória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pic>
        <p:nvPicPr>
          <p:cNvPr id="161796" name="Picture 4">
            <a:extLst>
              <a:ext uri="{FF2B5EF4-FFF2-40B4-BE49-F238E27FC236}">
                <a16:creationId xmlns:a16="http://schemas.microsoft.com/office/drawing/2014/main" id="{5C51EAB8-ED27-8185-DBFC-1D475ACBE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113" y="2060575"/>
            <a:ext cx="1908175" cy="2376488"/>
          </a:xfrm>
          <a:prstGeom prst="rect">
            <a:avLst/>
          </a:prstGeom>
          <a:noFill/>
          <a:ln w="28575">
            <a:solidFill>
              <a:srgbClr val="33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797" name="Picture 5">
            <a:extLst>
              <a:ext uri="{FF2B5EF4-FFF2-40B4-BE49-F238E27FC236}">
                <a16:creationId xmlns:a16="http://schemas.microsoft.com/office/drawing/2014/main" id="{FD407CF2-A594-1986-379E-6F0076335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3" y="1989138"/>
            <a:ext cx="2044700" cy="2159000"/>
          </a:xfrm>
          <a:prstGeom prst="rect">
            <a:avLst/>
          </a:prstGeom>
          <a:noFill/>
          <a:ln w="9525">
            <a:solidFill>
              <a:srgbClr val="33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802" name="Rectangle 10">
            <a:extLst>
              <a:ext uri="{FF2B5EF4-FFF2-40B4-BE49-F238E27FC236}">
                <a16:creationId xmlns:a16="http://schemas.microsoft.com/office/drawing/2014/main" id="{5B18934B-80E8-B9E9-08F9-61CCA8AEB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25" y="3284538"/>
            <a:ext cx="2327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sk-SK" altLang="en-US"/>
              <a:t>- Počítač</a:t>
            </a:r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61803" name="Rectangle 11">
            <a:extLst>
              <a:ext uri="{FF2B5EF4-FFF2-40B4-BE49-F238E27FC236}">
                <a16:creationId xmlns:a16="http://schemas.microsoft.com/office/drawing/2014/main" id="{A3710A99-F01C-DC66-4F81-78C27269A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25" y="4638675"/>
            <a:ext cx="2851150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altLang="en-US">
                <a:solidFill>
                  <a:srgbClr val="000066"/>
                </a:solidFill>
              </a:rPr>
              <a:t>-</a:t>
            </a:r>
            <a:r>
              <a:rPr lang="sk-SK" altLang="en-US">
                <a:solidFill>
                  <a:srgbClr val="000066"/>
                </a:solidFill>
              </a:rPr>
              <a:t> Modelovanie</a:t>
            </a:r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161804" name="Rectangle 12">
            <a:extLst>
              <a:ext uri="{FF2B5EF4-FFF2-40B4-BE49-F238E27FC236}">
                <a16:creationId xmlns:a16="http://schemas.microsoft.com/office/drawing/2014/main" id="{2F1933F0-847A-BC5C-C196-3D45604B9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25" y="4005263"/>
            <a:ext cx="23272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altLang="en-US"/>
              <a:t>- </a:t>
            </a:r>
            <a:r>
              <a:rPr lang="sk-SK" altLang="en-US"/>
              <a:t>Chémia</a:t>
            </a:r>
            <a:r>
              <a:rPr lang="en-US" altLang="en-US"/>
              <a:t> </a:t>
            </a:r>
            <a:endParaRPr lang="en-US" altLang="en-US">
              <a:solidFill>
                <a:srgbClr val="000066"/>
              </a:solidFill>
            </a:endParaRPr>
          </a:p>
        </p:txBody>
      </p:sp>
      <p:pic>
        <p:nvPicPr>
          <p:cNvPr id="161805" name="Picture 13">
            <a:extLst>
              <a:ext uri="{FF2B5EF4-FFF2-40B4-BE49-F238E27FC236}">
                <a16:creationId xmlns:a16="http://schemas.microsoft.com/office/drawing/2014/main" id="{42D9FBA9-4049-9D25-BC63-F78B54224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989138"/>
            <a:ext cx="2160587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9" name="Picture 7" descr="chemicus2">
            <a:extLst>
              <a:ext uri="{FF2B5EF4-FFF2-40B4-BE49-F238E27FC236}">
                <a16:creationId xmlns:a16="http://schemas.microsoft.com/office/drawing/2014/main" id="{92EC6E16-9F87-3762-9244-383C26F0D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3644900"/>
            <a:ext cx="2168525" cy="2519363"/>
          </a:xfrm>
          <a:prstGeom prst="rect">
            <a:avLst/>
          </a:prstGeom>
          <a:noFill/>
          <a:ln w="9525">
            <a:solidFill>
              <a:srgbClr val="3333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806" name="Picture 14">
            <a:extLst>
              <a:ext uri="{FF2B5EF4-FFF2-40B4-BE49-F238E27FC236}">
                <a16:creationId xmlns:a16="http://schemas.microsoft.com/office/drawing/2014/main" id="{E3FB9306-9DAC-AB9B-F858-870655C0E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3644900"/>
            <a:ext cx="2216150" cy="255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807" name="Picture 15">
            <a:extLst>
              <a:ext uri="{FF2B5EF4-FFF2-40B4-BE49-F238E27FC236}">
                <a16:creationId xmlns:a16="http://schemas.microsoft.com/office/drawing/2014/main" id="{06D4E93B-5F16-A909-8F8C-92DDC1D4D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25" y="2060575"/>
            <a:ext cx="1971675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808" name="Picture 16">
            <a:extLst>
              <a:ext uri="{FF2B5EF4-FFF2-40B4-BE49-F238E27FC236}">
                <a16:creationId xmlns:a16="http://schemas.microsoft.com/office/drawing/2014/main" id="{EA38F16F-508E-226E-87DF-ED8BBEFCC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349500"/>
            <a:ext cx="180022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811" name="Picture 19">
            <a:extLst>
              <a:ext uri="{FF2B5EF4-FFF2-40B4-BE49-F238E27FC236}">
                <a16:creationId xmlns:a16="http://schemas.microsoft.com/office/drawing/2014/main" id="{D75FE923-30FE-EB3F-40E0-64FE922C4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989138"/>
            <a:ext cx="2166937" cy="223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812" name="Picture 20" descr="PETflase">
            <a:extLst>
              <a:ext uri="{FF2B5EF4-FFF2-40B4-BE49-F238E27FC236}">
                <a16:creationId xmlns:a16="http://schemas.microsoft.com/office/drawing/2014/main" id="{212602C7-5FA2-B502-9DDB-3DA557D75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644900"/>
            <a:ext cx="22161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800" name="Picture 8">
            <a:extLst>
              <a:ext uri="{FF2B5EF4-FFF2-40B4-BE49-F238E27FC236}">
                <a16:creationId xmlns:a16="http://schemas.microsoft.com/office/drawing/2014/main" id="{2725DFA5-09B1-1FBB-2BA6-6833076F2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5" t="29527" r="20300" b="14764"/>
          <a:stretch>
            <a:fillRect/>
          </a:stretch>
        </p:blipFill>
        <p:spPr bwMode="auto">
          <a:xfrm>
            <a:off x="1007268" y="241300"/>
            <a:ext cx="7129463" cy="637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61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16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6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6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16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6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6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5" grpId="0" build="p"/>
      <p:bldP spid="161802" grpId="0"/>
      <p:bldP spid="161803" grpId="0"/>
      <p:bldP spid="1618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67741A46-FC9C-CC56-20D4-21A34BE32D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0113" y="333375"/>
            <a:ext cx="7416800" cy="1412875"/>
          </a:xfrm>
        </p:spPr>
        <p:txBody>
          <a:bodyPr/>
          <a:lstStyle/>
          <a:p>
            <a:pPr eaLnBrk="1" hangingPunct="1"/>
            <a:r>
              <a:rPr lang="en-GB" altLang="en-US" sz="3600" i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Perspektívy </a:t>
            </a:r>
            <a:r>
              <a:rPr lang="sk-SK" altLang="en-US" sz="3600" i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teoretickej a počítačovej chémie</a:t>
            </a:r>
            <a:endParaRPr lang="en-US" altLang="en-US" sz="3600" i="1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C7B77382-8436-6F01-84BE-F7CAEBF3F3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altLang="en-US" sz="230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Vývoj metód a algoritmov (počítač a program)</a:t>
            </a:r>
            <a:endParaRPr lang="en-US" altLang="en-US" sz="230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40000"/>
              </a:lnSpc>
            </a:pPr>
            <a:r>
              <a:rPr lang="sk-SK" altLang="en-US" sz="230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Molekulová štruktúra, interakcie, reaktivita</a:t>
            </a:r>
            <a:endParaRPr lang="en-US" altLang="en-US" sz="230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40000"/>
              </a:lnSpc>
            </a:pPr>
            <a:r>
              <a:rPr lang="sk-SK" altLang="en-US" sz="230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Spektroskopia a fotochémia</a:t>
            </a:r>
            <a:endParaRPr lang="en-US" altLang="en-US" sz="230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40000"/>
              </a:lnSpc>
            </a:pPr>
            <a:r>
              <a:rPr lang="sk-SK" altLang="en-US" sz="230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Databázy a</a:t>
            </a:r>
            <a:r>
              <a:rPr lang="en-US" altLang="en-US" sz="230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</a:t>
            </a:r>
            <a:r>
              <a:rPr lang="sk-SK" altLang="en-US" sz="230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cheminformatika</a:t>
            </a:r>
            <a:endParaRPr lang="en-US" altLang="en-US" sz="230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40000"/>
              </a:lnSpc>
            </a:pPr>
            <a:r>
              <a:rPr lang="sk-SK" altLang="en-US" sz="230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Počítačová biochémia a dizajn liečiv</a:t>
            </a:r>
            <a:endParaRPr lang="en-US" altLang="en-US" sz="230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40000"/>
              </a:lnSpc>
            </a:pPr>
            <a:r>
              <a:rPr lang="sk-SK" altLang="en-US" sz="230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Chémia kondenzovanej fázy a povrchov (2D)</a:t>
            </a:r>
            <a:endParaRPr lang="en-US" altLang="en-US" sz="230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40000"/>
              </a:lnSpc>
            </a:pPr>
            <a:r>
              <a:rPr lang="sk-SK" altLang="en-US" sz="230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„AI a „machine learning“ (neurónové siete)</a:t>
            </a:r>
            <a:endParaRPr lang="en-US" altLang="en-US" sz="230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186372" name="Text Box 4">
            <a:extLst>
              <a:ext uri="{FF2B5EF4-FFF2-40B4-BE49-F238E27FC236}">
                <a16:creationId xmlns:a16="http://schemas.microsoft.com/office/drawing/2014/main" id="{477F4ADF-1CAA-7344-47BB-BA526B2F77BA}"/>
              </a:ext>
            </a:extLst>
          </p:cNvPr>
          <p:cNvSpPr txBox="1">
            <a:spLocks noChangeArrowheads="1"/>
          </p:cNvSpPr>
          <p:nvPr/>
        </p:nvSpPr>
        <p:spPr bwMode="auto">
          <a:xfrm rot="-1390345">
            <a:off x="884238" y="2917825"/>
            <a:ext cx="7493000" cy="132080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0" i="1">
                <a:solidFill>
                  <a:srgbClr val="000099"/>
                </a:solidFill>
                <a:latin typeface="Bookman Old Style" panose="02050604050505020204" pitchFamily="18" charset="0"/>
              </a:rPr>
              <a:t>EXPERIMENT!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6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7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2D7E6AA4-D6B4-B9C0-EE32-16B9B0177D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noProof="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“Grand </a:t>
            </a:r>
            <a:r>
              <a:rPr lang="sk-SK" sz="3200" noProof="0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challenge</a:t>
            </a:r>
            <a:r>
              <a:rPr lang="sk-SK" sz="3200" noProof="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“ </a:t>
            </a:r>
            <a:r>
              <a:rPr lang="sk-SK" altLang="en-US" sz="32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v Chémii 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92F3BA-314D-FDC6-CD4F-62C1CA16F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7" y="2133600"/>
            <a:ext cx="7993261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432FF"/>
                </a:solidFill>
                <a:latin typeface="Bookman Old Style" panose="02050604050505020204" pitchFamily="18" charset="0"/>
              </a:rPr>
              <a:t>Informácia (genóm na úrovni molekúl, medicínska chémia)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432FF"/>
                </a:solidFill>
                <a:latin typeface="Bookman Old Style" panose="02050604050505020204" pitchFamily="18" charset="0"/>
              </a:rPr>
              <a:t>Informácia (databázy „nad“ 10</a:t>
            </a:r>
            <a:r>
              <a:rPr lang="sk-SK" altLang="en-US" sz="2000" baseline="30000" dirty="0">
                <a:solidFill>
                  <a:srgbClr val="0432FF"/>
                </a:solidFill>
                <a:latin typeface="Bookman Old Style" panose="02050604050505020204" pitchFamily="18" charset="0"/>
              </a:rPr>
              <a:t>9</a:t>
            </a:r>
            <a:r>
              <a:rPr lang="sk-SK" altLang="en-US" sz="2000" dirty="0">
                <a:solidFill>
                  <a:srgbClr val="0432FF"/>
                </a:solidFill>
                <a:latin typeface="Bookman Old Style" panose="02050604050505020204" pitchFamily="18" charset="0"/>
              </a:rPr>
              <a:t> (a viac) dát)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Energia (globálny/udržateľný rast </a:t>
            </a:r>
            <a:r>
              <a:rPr lang="sk-SK" altLang="en-US" sz="2000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vs</a:t>
            </a:r>
            <a:r>
              <a:rPr lang="sk-SK" altLang="en-US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. zdroje)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Energia (jadro, obnoviteľné zdroje, „nové“ zdroje, spotreba)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8F00"/>
                </a:solidFill>
                <a:latin typeface="Bookman Old Style" panose="02050604050505020204" pitchFamily="18" charset="0"/>
              </a:rPr>
              <a:t>Čistejšia chémia (zelená chémia, recyklácia)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8F00"/>
                </a:solidFill>
                <a:latin typeface="Bookman Old Style" panose="02050604050505020204" pitchFamily="18" charset="0"/>
              </a:rPr>
              <a:t>Klimatická zmena (CO</a:t>
            </a:r>
            <a:r>
              <a:rPr lang="sk-SK" altLang="en-US" sz="2000" baseline="-25000" dirty="0">
                <a:solidFill>
                  <a:srgbClr val="008F00"/>
                </a:solidFill>
                <a:latin typeface="Bookman Old Style" panose="02050604050505020204" pitchFamily="18" charset="0"/>
              </a:rPr>
              <a:t>2</a:t>
            </a:r>
            <a:r>
              <a:rPr lang="sk-SK" altLang="en-US" sz="2000" dirty="0">
                <a:solidFill>
                  <a:srgbClr val="008F00"/>
                </a:solidFill>
                <a:latin typeface="Bookman Old Style" panose="02050604050505020204" pitchFamily="18" charset="0"/>
              </a:rPr>
              <a:t>, CH</a:t>
            </a:r>
            <a:r>
              <a:rPr lang="sk-SK" altLang="en-US" sz="2000" baseline="-25000" dirty="0">
                <a:solidFill>
                  <a:srgbClr val="008F00"/>
                </a:solidFill>
                <a:latin typeface="Bookman Old Style" panose="02050604050505020204" pitchFamily="18" charset="0"/>
              </a:rPr>
              <a:t>4</a:t>
            </a:r>
            <a:r>
              <a:rPr lang="sk-SK" altLang="en-US" sz="2000" dirty="0">
                <a:solidFill>
                  <a:srgbClr val="008F00"/>
                </a:solidFill>
                <a:latin typeface="Bookman Old Style" panose="02050604050505020204" pitchFamily="18" charset="0"/>
              </a:rPr>
              <a:t>, voda, aerosóly, troposféra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altLang="en-US" sz="2000" dirty="0">
                <a:latin typeface="Bookman Old Style" panose="02050604050505020204" pitchFamily="18" charset="0"/>
              </a:rPr>
              <a:t>Periodická tabuľka – chemický plán pre život (konečné zdroje – prvkov)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altLang="en-US" sz="2000" dirty="0">
                <a:latin typeface="Bookman Old Style" panose="02050604050505020204" pitchFamily="18" charset="0"/>
              </a:rPr>
              <a:t>Chemické modelovanie, vizualizácie, presnejšie predpovede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altLang="en-US" sz="2000" dirty="0" err="1">
                <a:latin typeface="Bookman Old Style" panose="02050604050505020204" pitchFamily="18" charset="0"/>
              </a:rPr>
              <a:t>Interdisciplinarita</a:t>
            </a:r>
            <a:r>
              <a:rPr lang="sk-SK" altLang="en-US" sz="2000" dirty="0">
                <a:latin typeface="Bookman Old Style" panose="02050604050505020204" pitchFamily="18" charset="0"/>
              </a:rPr>
              <a:t> (matematika, fyzika, biológia)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altLang="en-US" sz="2000" dirty="0">
                <a:latin typeface="Bookman Old Style" panose="02050604050505020204" pitchFamily="18" charset="0"/>
              </a:rPr>
              <a:t>AI &amp; ML !! </a:t>
            </a:r>
            <a:r>
              <a:rPr lang="en-GB" sz="2400" dirty="0"/>
              <a:t>👍</a:t>
            </a:r>
            <a:r>
              <a:rPr lang="en-GB" sz="2000" dirty="0"/>
              <a:t> </a:t>
            </a:r>
            <a:endParaRPr lang="sk-SK" altLang="en-US" sz="2000" dirty="0">
              <a:latin typeface="Bookman Old Style" panose="02050604050505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4D6FE1-A4C6-EC90-A275-973306CFCB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5877272"/>
            <a:ext cx="461516" cy="4799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9E4CE-63FC-95D1-9E7F-AB43A06AE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FB21D56F-D80A-7994-2B28-FB8A90D5A1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584" y="548680"/>
            <a:ext cx="7488832" cy="764803"/>
          </a:xfrm>
        </p:spPr>
        <p:txBody>
          <a:bodyPr/>
          <a:lstStyle/>
          <a:p>
            <a:r>
              <a:rPr lang="sk-SK" altLang="en-US" sz="32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Kľúčové globálne výzvy chémie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6719F2-74AE-7C7D-9DA2-521BB25AF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2708920"/>
            <a:ext cx="7993261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lvl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b="1" dirty="0" err="1">
                <a:latin typeface="Bookman Old Style" panose="02050604050505020204" pitchFamily="18" charset="0"/>
              </a:rPr>
              <a:t>Medicínska</a:t>
            </a:r>
            <a:r>
              <a:rPr lang="en-GB" b="1" dirty="0">
                <a:latin typeface="Bookman Old Style" panose="02050604050505020204" pitchFamily="18" charset="0"/>
              </a:rPr>
              <a:t> </a:t>
            </a:r>
            <a:r>
              <a:rPr lang="en-GB" b="1" dirty="0" err="1">
                <a:latin typeface="Bookman Old Style" panose="02050604050505020204" pitchFamily="18" charset="0"/>
              </a:rPr>
              <a:t>chémia</a:t>
            </a:r>
            <a:r>
              <a:rPr lang="en-GB" dirty="0">
                <a:latin typeface="Bookman Old Style" panose="02050604050505020204" pitchFamily="18" charset="0"/>
              </a:rPr>
              <a:t>: </a:t>
            </a:r>
            <a:r>
              <a:rPr lang="en-GB" dirty="0" err="1">
                <a:latin typeface="Bookman Old Style" panose="02050604050505020204" pitchFamily="18" charset="0"/>
              </a:rPr>
              <a:t>Nájsť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nové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liečebné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terapie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na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rakovinu</a:t>
            </a:r>
            <a:r>
              <a:rPr lang="en-GB" dirty="0">
                <a:latin typeface="Bookman Old Style" panose="02050604050505020204" pitchFamily="18" charset="0"/>
              </a:rPr>
              <a:t>, </a:t>
            </a:r>
            <a:r>
              <a:rPr lang="en-GB" dirty="0" err="1">
                <a:latin typeface="Bookman Old Style" panose="02050604050505020204" pitchFamily="18" charset="0"/>
              </a:rPr>
              <a:t>infekčné</a:t>
            </a:r>
            <a:r>
              <a:rPr lang="en-GB" dirty="0">
                <a:latin typeface="Bookman Old Style" panose="02050604050505020204" pitchFamily="18" charset="0"/>
              </a:rPr>
              <a:t> a </a:t>
            </a:r>
            <a:r>
              <a:rPr lang="en-GB" dirty="0" err="1">
                <a:latin typeface="Bookman Old Style" panose="02050604050505020204" pitchFamily="18" charset="0"/>
              </a:rPr>
              <a:t>neurologické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ochorenia</a:t>
            </a:r>
            <a:r>
              <a:rPr lang="en-GB" dirty="0">
                <a:latin typeface="Bookman Old Style" panose="02050604050505020204" pitchFamily="18" charset="0"/>
              </a:rPr>
              <a:t>.</a:t>
            </a:r>
          </a:p>
          <a:p>
            <a:pPr lvl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b="1" dirty="0" err="1">
                <a:latin typeface="Bookman Old Style" panose="02050604050505020204" pitchFamily="18" charset="0"/>
              </a:rPr>
              <a:t>Udržateľnosť</a:t>
            </a:r>
            <a:r>
              <a:rPr lang="en-GB" b="1" dirty="0">
                <a:latin typeface="Bookman Old Style" panose="02050604050505020204" pitchFamily="18" charset="0"/>
              </a:rPr>
              <a:t>: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Dizajn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materiálov</a:t>
            </a:r>
            <a:r>
              <a:rPr lang="en-GB" dirty="0">
                <a:latin typeface="Bookman Old Style" panose="02050604050505020204" pitchFamily="18" charset="0"/>
              </a:rPr>
              <a:t> pre </a:t>
            </a:r>
            <a:r>
              <a:rPr lang="en-GB" dirty="0" err="1">
                <a:latin typeface="Bookman Old Style" panose="02050604050505020204" pitchFamily="18" charset="0"/>
              </a:rPr>
              <a:t>cirkulárnu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ekonomiku</a:t>
            </a:r>
            <a:r>
              <a:rPr lang="en-GB" dirty="0">
                <a:latin typeface="Bookman Old Style" panose="02050604050505020204" pitchFamily="18" charset="0"/>
              </a:rPr>
              <a:t>, </a:t>
            </a:r>
            <a:r>
              <a:rPr lang="en-GB" dirty="0" err="1">
                <a:latin typeface="Bookman Old Style" panose="02050604050505020204" pitchFamily="18" charset="0"/>
              </a:rPr>
              <a:t>biodegradovateľné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polyméry</a:t>
            </a:r>
            <a:r>
              <a:rPr lang="en-GB" dirty="0">
                <a:latin typeface="Bookman Old Style" panose="02050604050505020204" pitchFamily="18" charset="0"/>
              </a:rPr>
              <a:t> a </a:t>
            </a:r>
            <a:r>
              <a:rPr lang="en-GB" dirty="0" err="1">
                <a:latin typeface="Bookman Old Style" panose="02050604050505020204" pitchFamily="18" charset="0"/>
              </a:rPr>
              <a:t>čistejšie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výroby</a:t>
            </a:r>
            <a:r>
              <a:rPr lang="en-GB" dirty="0">
                <a:latin typeface="Bookman Old Style" panose="02050604050505020204" pitchFamily="18" charset="0"/>
              </a:rPr>
              <a:t>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b="1" dirty="0">
                <a:latin typeface="Bookman Old Style" panose="02050604050505020204" pitchFamily="18" charset="0"/>
              </a:rPr>
              <a:t>Energia</a:t>
            </a:r>
            <a:r>
              <a:rPr lang="en-GB" dirty="0">
                <a:latin typeface="Bookman Old Style" panose="02050604050505020204" pitchFamily="18" charset="0"/>
              </a:rPr>
              <a:t>: </a:t>
            </a:r>
            <a:r>
              <a:rPr lang="en-GB" dirty="0" err="1">
                <a:latin typeface="Bookman Old Style" panose="02050604050505020204" pitchFamily="18" charset="0"/>
              </a:rPr>
              <a:t>Nové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spôsoby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uskladnenia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energie</a:t>
            </a:r>
            <a:r>
              <a:rPr lang="en-GB" dirty="0">
                <a:latin typeface="Bookman Old Style" panose="02050604050505020204" pitchFamily="18" charset="0"/>
              </a:rPr>
              <a:t>, </a:t>
            </a:r>
            <a:r>
              <a:rPr lang="en-GB" dirty="0" err="1">
                <a:latin typeface="Bookman Old Style" panose="02050604050505020204" pitchFamily="18" charset="0"/>
              </a:rPr>
              <a:t>zachytávanie</a:t>
            </a:r>
            <a:r>
              <a:rPr lang="en-GB" dirty="0">
                <a:latin typeface="Bookman Old Style" panose="02050604050505020204" pitchFamily="18" charset="0"/>
              </a:rPr>
              <a:t> CO2, and </a:t>
            </a:r>
            <a:r>
              <a:rPr lang="sk-SK" dirty="0">
                <a:latin typeface="Bookman Old Style" panose="02050604050505020204" pitchFamily="18" charset="0"/>
              </a:rPr>
              <a:t>vyriešiť rastúci globálny dopyt po energii</a:t>
            </a:r>
            <a:r>
              <a:rPr lang="en-GB" dirty="0">
                <a:latin typeface="Bookman Old Style" panose="02050604050505020204" pitchFamily="18" charset="0"/>
              </a:rPr>
              <a:t>.</a:t>
            </a:r>
          </a:p>
          <a:p>
            <a:pPr lvl="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b="1" dirty="0" err="1">
                <a:latin typeface="Bookman Old Style" panose="02050604050505020204" pitchFamily="18" charset="0"/>
              </a:rPr>
              <a:t>Chémia</a:t>
            </a:r>
            <a:r>
              <a:rPr lang="en-GB" b="1" dirty="0">
                <a:latin typeface="Bookman Old Style" panose="02050604050505020204" pitchFamily="18" charset="0"/>
              </a:rPr>
              <a:t> </a:t>
            </a:r>
            <a:r>
              <a:rPr lang="en-GB" b="1" dirty="0" err="1">
                <a:latin typeface="Bookman Old Style" panose="02050604050505020204" pitchFamily="18" charset="0"/>
              </a:rPr>
              <a:t>mimo</a:t>
            </a:r>
            <a:r>
              <a:rPr lang="en-GB" b="1" dirty="0">
                <a:latin typeface="Bookman Old Style" panose="02050604050505020204" pitchFamily="18" charset="0"/>
              </a:rPr>
              <a:t> Zeme</a:t>
            </a:r>
            <a:r>
              <a:rPr lang="en-GB" dirty="0">
                <a:latin typeface="Bookman Old Style" panose="02050604050505020204" pitchFamily="18" charset="0"/>
              </a:rPr>
              <a:t>: </a:t>
            </a:r>
            <a:r>
              <a:rPr lang="en-GB" dirty="0" err="1">
                <a:latin typeface="Bookman Old Style" panose="02050604050505020204" pitchFamily="18" charset="0"/>
              </a:rPr>
              <a:t>Podporiť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dlhodobý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prieskum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kozmu</a:t>
            </a:r>
            <a:r>
              <a:rPr lang="en-GB" dirty="0">
                <a:latin typeface="Bookman Old Style" panose="02050604050505020204" pitchFamily="18" charset="0"/>
              </a:rPr>
              <a:t> a </a:t>
            </a:r>
            <a:r>
              <a:rPr lang="en-GB" dirty="0" err="1">
                <a:latin typeface="Bookman Old Style" panose="02050604050505020204" pitchFamily="18" charset="0"/>
              </a:rPr>
              <a:t>potenciálnych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mimozemských</a:t>
            </a:r>
            <a:r>
              <a:rPr lang="en-GB" dirty="0">
                <a:latin typeface="Bookman Old Style" panose="02050604050505020204" pitchFamily="18" charset="0"/>
              </a:rPr>
              <a:t> </a:t>
            </a:r>
            <a:r>
              <a:rPr lang="en-GB" dirty="0" err="1">
                <a:latin typeface="Bookman Old Style" panose="02050604050505020204" pitchFamily="18" charset="0"/>
              </a:rPr>
              <a:t>biotopov</a:t>
            </a:r>
            <a:r>
              <a:rPr lang="en-GB" dirty="0">
                <a:latin typeface="Bookman Old Style" panose="02050604050505020204" pitchFamily="18" charset="0"/>
              </a:rPr>
              <a:t>.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sk-SK" altLang="en-US" sz="2000" dirty="0">
                <a:latin typeface="Bookman Old Style" panose="02050604050505020204" pitchFamily="18" charset="0"/>
              </a:rPr>
              <a:t>AI &amp; ML !! </a:t>
            </a:r>
            <a:r>
              <a:rPr lang="en-GB" sz="2400" dirty="0"/>
              <a:t>👍</a:t>
            </a:r>
            <a:r>
              <a:rPr lang="en-GB" sz="2000" dirty="0"/>
              <a:t> </a:t>
            </a:r>
            <a:endParaRPr lang="sk-SK" altLang="en-US" sz="2000" dirty="0">
              <a:latin typeface="Bookman Old Style" panose="02050604050505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AC7866-089D-5A02-AE5B-88C952DA3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5517232"/>
            <a:ext cx="461516" cy="4799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35F5FA-FA68-475B-0D1D-A206275B0BBA}"/>
              </a:ext>
            </a:extLst>
          </p:cNvPr>
          <p:cNvSpPr txBox="1"/>
          <p:nvPr/>
        </p:nvSpPr>
        <p:spPr>
          <a:xfrm>
            <a:off x="2649297" y="1772816"/>
            <a:ext cx="5421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dirty="0" err="1">
                <a:solidFill>
                  <a:srgbClr val="0432FF"/>
                </a:solidFill>
                <a:latin typeface="Bookman Old Style" panose="02050604050505020204" pitchFamily="18" charset="0"/>
              </a:rPr>
              <a:t>Christine</a:t>
            </a:r>
            <a:r>
              <a:rPr lang="sk-SK" dirty="0">
                <a:solidFill>
                  <a:srgbClr val="0432FF"/>
                </a:solidFill>
                <a:latin typeface="Bookman Old Style" panose="02050604050505020204" pitchFamily="18" charset="0"/>
              </a:rPr>
              <a:t> </a:t>
            </a:r>
            <a:r>
              <a:rPr lang="sk-SK" dirty="0" err="1">
                <a:solidFill>
                  <a:srgbClr val="0432FF"/>
                </a:solidFill>
                <a:latin typeface="Bookman Old Style" panose="02050604050505020204" pitchFamily="18" charset="0"/>
              </a:rPr>
              <a:t>Bodurow</a:t>
            </a:r>
            <a:r>
              <a:rPr lang="sk-SK" dirty="0">
                <a:solidFill>
                  <a:srgbClr val="0432FF"/>
                </a:solidFill>
                <a:latin typeface="Bookman Old Style" panose="02050604050505020204" pitchFamily="18" charset="0"/>
              </a:rPr>
              <a:t> (2026) </a:t>
            </a:r>
          </a:p>
          <a:p>
            <a:pPr algn="ctr"/>
            <a:r>
              <a:rPr lang="sk-SK" dirty="0">
                <a:solidFill>
                  <a:srgbClr val="0432FF"/>
                </a:solidFill>
                <a:latin typeface="Bookman Old Style" panose="02050604050505020204" pitchFamily="18" charset="0"/>
              </a:rPr>
              <a:t>Prezidentka</a:t>
            </a:r>
            <a:r>
              <a:rPr lang="sk-SK" baseline="30000" dirty="0">
                <a:solidFill>
                  <a:srgbClr val="0432FF"/>
                </a:solidFill>
                <a:latin typeface="Bookman Old Style" panose="02050604050505020204" pitchFamily="18" charset="0"/>
              </a:rPr>
              <a:t>*</a:t>
            </a:r>
            <a:r>
              <a:rPr lang="sk-SK" dirty="0">
                <a:solidFill>
                  <a:srgbClr val="0432FF"/>
                </a:solidFill>
                <a:latin typeface="Bookman Old Style" panose="02050604050505020204" pitchFamily="18" charset="0"/>
              </a:rPr>
              <a:t> Americkej chemickej spoločnosti: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F9FB2-4845-EFC8-A552-BABA295DF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700808"/>
            <a:ext cx="896888" cy="89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6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4">
            <a:extLst>
              <a:ext uri="{FF2B5EF4-FFF2-40B4-BE49-F238E27FC236}">
                <a16:creationId xmlns:a16="http://schemas.microsoft.com/office/drawing/2014/main" id="{6A278AAF-45EE-A405-700C-97C2B7554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2188" y="260350"/>
            <a:ext cx="7158037" cy="1176338"/>
          </a:xfrm>
        </p:spPr>
        <p:txBody>
          <a:bodyPr/>
          <a:lstStyle/>
          <a:p>
            <a:pPr eaLnBrk="1" hangingPunct="1"/>
            <a:r>
              <a:rPr lang="sk-SK" altLang="en-US" sz="3600" b="1" i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Bc., Mgr., PhD. ???</a:t>
            </a:r>
            <a:endParaRPr lang="en-US" altLang="en-US" sz="3600" b="1" i="1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21506" name="AutoShape 5" descr="data:image/jpeg;base64,/9j/4AAQSkZJRgABAQAAAQABAAD/2wCEAAkGBhQSERUUEhQVFRUUGBcVFRcUFRQYFBQUFBcXGBcXFRgXHCYeGBokGhQUHy8gJCcpLCwsFR4xNTAqNSYrLCkBCQoKDgwOGg8PGiwkHyQsKSwsKSksLCwsLCwsKSwpLCwpLCwsLCwsLCwsLCwpKSksLCwsLCwsLCwsLCksLCksLP/AABEIAPwAyAMBIgACEQEDEQH/xAAbAAACAwEBAQAAAAAAAAAAAAACAwQFBgEAB//EAEsQAAIBAgQDBAcCCwYEBQUAAAECEQADBBIhMQVBURMiYXEGMoGRobHRwfAHFBUjQlJUYnKS0hYXM1OCkySy4fFDoqPT4yU0Y2Rz/8QAGQEAAwEBAQAAAAAAAAAAAAAAAAECAwQF/8QAJREBAQACAgICAQQDAAAAAAAAAAECEQMhEjFBURMEIjLwYXHh/9oADAMBAAIRAxEAPwDcs9C1ygZqWz1WlmF6j4nH27Ym46IOrsqg+UkVm/SH0huG+mDwkC9c1e4RIspEkxzaNfdzIq04dwK1ZGi53PrXbnfuuerMdfYNBRoJ2F4nbuf4dxH/AIHVvkalo1ZUej1teJpfRAv5m4WygAF8yIDpzKu38taLC41Lk5GVsrFWykEBhBIJHPUe+jQWC3jThdqIrU0NRoHdpXDcpealYnFLbRnuMERRLMxgADmaNA4mjWk27gYAggggEEbEESCPCKarUGkW2oy9JU10mloDJoc1CTXJo0B569mpZNeBo0DlajzUgGiBoM3NXQ9KmvZqegcWroak5q9mpA7NXqUra12hNUVxqWWr1w0tjVmw3oBc7XGY2+2rZso8AzuY91tR7K3easDww/iPErqP3bWKk22Pq5sxYCfAsy+1etbnNSKO37oVWLeqAS07ZQJPwms76KY21hcJh1fuNiDmVVUmDfYlAYHdWCqyelROP8bz4fFlCSgy4VMuua45AuFesBwo/hPWn38H+dwdk+sbn4xcjZUw6ZbaD91WdFHkTuTQGix/pDZssq3GIzMqyFYqpf1M7AQkxpNd/tPZF9rGY50RnY5TkUIAWBfaQGUkcpFZ30bKuO1utna/fu3bduBplfILjDnlVFgnRdIGYildopxeKuRFnCoA/RiubEOviWuEFv8A+YB9ag2hf0ysCw949plRnQr2bC5Nr1+4dQANSTEeelP47x3D27arfGdb5CBAmfMHKrLLyWWWSeoG+lYNVAweHF5spxlwFyeVgN+MX26y7wOpHZjer7j+MQ4rCK6lT/8AcOmnaObcrh7IHU3bhMbDKSdiaCaPifHreHhMlxyAkpZTMbaM2RWYAiFkECNdDppUBPS0nGNaWzfNu3bXPFhs3a3H7pMkZUyKTPOfCorXP/qVi9ZYOt+3dw97K2YK2H74MjoxKHzHWg9E8el67iWEOb964W6JYtDsbWfxbI0LuQSdhqGsX9P7Cpfcrdy2MpnJ/jBwzKbQmSuVGaTAyjNtU7Celdq5iPxcBw4ti7LLCnRCyA/rqLiEjlm8KpvQ+0L7X8SwBW5dui2CBBRMtoGNoy2kA/19aH0qsdniMI1oQ9x8XbB37+IskgnwzhT4BaNDaTxj0/SzgrWLFp2W8VCqSFYBg5BO4/Q+IrPW/wAMZZWdcFdKJ6zC53VnbMQkD2038KuCW3wy1bTRbdy0i/wrbuKPhXzRbqJgCgdTcu31Z1B7wt2kYJPm9x9P3RWeds1r7G29P4bxywp/3h/7dD/fcf2T33v/AI6yvD3wfZW1fsw5RVdijEh7t8SxPPs7SSfF4HOoti7hziL7tkRO8bClCUzPcUDuxBCoWMMIOUSOVZTk99Xo+2zP4cG5YRf94/0V21+Gm67BVwqSxCibxGrGBqVAGp3NZE2bT4m9eVP+HBuLZC22yG7kIsoFjX9FoMTlMxNFcxVhcfcZhb7K2HVQLatbd0t5V7qjKc1wTMRqdtCD8nxJfW/+Dtqbn4a7wJH4rbkEj/EY6jTkKE/hqv8A7PZ/nuVj/R/F2EDi9Hfaysm3nK2w+a440MEBAABvn5gV3B8Rsi7iLrABic1gdnKAm6GaE9XRQVAOkE1Vzstmr0N1r7P4Z8S7Kq4eyWYhVGZ9WYwBqwG5rS+hXp7fxeKuWL1u0nZoxJtlj3ldUIksQR3jqOlfM/Rji1nD9957XtC0i2GARbbFAOQm6yyBHqLqBV3+B5/+Oub62W33/wAS3vTxtuVmuoN19pW5qK9SkOo9ldrUqp7hpTGuu1KZqsEY/AW7yZLqK6nkw59RzB8RUJfR62FyZ7+TbIb93LHTeY8JqNwvjNx7723ywpugaFSxt3cgy6nN3dW2iV5GmYLiLteuKxGVbjoNFAMKjAetOaGY7RC0gmJwayES2ttQltxcRRIAdZg+JkzrT8Jw23bd7iLD3DLNJJPPSToJ1gQJqs4Zjrj3bisZVHuJIVI7uTKJBnNDHcQYp/BOIm4gzuC5a6NMo7tu6yTA8AuvU0DSbw3g1mxm7G2qZzLETJ1mJOsSTpsJp35LtFLlsoMl0s1wa98v6xPPX7KpvR7iz3Ul2zHKSFHZ94q7qSMuq7IO910qTwTiBupadroLXELNbhe43dkQBmXISVOY6kjnT2Fnc4ZaZ7btbUtansyR6kx6o2HqjyjSnfk60bovFFN1VyK5HeVdTAPLc+81UcLvu168jXi4slBEWu8GtAmcqgjvkn2RSk4rd/F8W9s9rctPeW2IU6JGUQgGbcnqYigdLzBcKs2mdrVpEa4ZcqoBYnXX2603A4C3ZXJaRbayTCKAJO5051UcPxzHEZUuG7ZNkOXOXuXc4AGZQB3lzHLyy8pqJwziN/tLSuzXEe5cyXVCwVVbs2rwA0IKqVYRmHjudiaaQBLFo5EhLakhLa8lBOVFHM9OpqFw69+Mm3iGtuiqCbS3BFzM4AdiOUDujrLHYiotvHXBjShJa20hQpjsstsEi6hGqk6rcB3YLVhxq9dXD3TYE3QjG2N5eNNDufDnQb3GuC2sXb7O+pZMwaAxU5hIGqmeZqjH4MeH/wCSf927/VUzh+Ic4hQjXHsmzLm5m7t7MuWC2oYqXzLsMo0E6w8Ddvi5bBNy5aa85V++Gthe0/N3gYz2yAhVj5HcEnZalH/drgP8j/1Lv9Vd/u6wH7OP57v9daC5cgHfY7bny8azmAbE/i2IVczXVT81cbOBdc29Dku+o4MZh6s+0A3R4xJt+guCUECwAG9YC5ehvMZ9fbXB6BYD9mt+9/6qk8NK7gXh+bGftO138Q+9z1pK+HhVT2d38mAZbvbd3Q9p2uYXQTOuYjLPOI0o7PWKwHoLgf2W17j9aNfQnA/stn+Wk4mwWwrpF0HPobYuI8G4rFrYJLKApI1P6J5RRcOsYgduHjtMirbu/o3CBcy3Cv6LapmHVekUbo1ikj0MwX7LZ/2xUvA8Aw9hs1qxbtsRGZECmDBiQNtB7qgcEsZVt5rVxbgt5brMZzP3c0mfzhLAkNyE7TFJ9G8I9tjmtssm9BKqMqm8zICwYl5UpAgZQpFG6NRplOo869S0Oo867SpVTXDSWaidqUzVZlLhkGyINc2iqO91238a6llAZCqD1CgHXfWJrpauZqRadRFEwAJ3gAT5xvR27ajZVHkAPlUPG4zs7bPBOUEwNzHSqP8AtwOVhz/qX6UFdNbbUDYAeQApyxM6Sdz186xf9vf/ANdv5x/TXT+EDph29rj+mgeUbdDTAawP945Bg4cjx7QwPck1bf2w55FyxJbOdIzT+jyyyek67GIy5Jj7VO/TV5q6Hr5/d/CUwYhcPmAMSXK+8FdDQ/3k3f2Zf9xv6aqd+i8sZ8vooevFq+ej8It/9nT+dvpXj+ELEcsPb9rPT8b9Dzx+30AtXM9fP19PcSf/AAbXvf603+2WKO1m1/5/rT8b9D8mP23ZauFqwTemWL/y7Q8xc/qof7YYv9Sz/Lc/qo8aPyYt9mruavnp9MsZ+rZ/lb+qvJ6W40na0P8AQ39VLV+h+TF9Dmu5qyXo1xvE3rsXcmQKT3VIM6RrPnWpDUaVLv0bmos1JDUWajRno2o865S7bajz+2u0qmqa41LZqK4daUxqw4aEmvE0JNII/Ez+Zufwt8qoMEyLlzCQ3TkRz8qveIH80/8AC3yNZhsZlQAgETJ0BMQZgHT/ALVOV0izdXGIwo6AjyqpbDHNArVgjwI8tCKFsCj7iPKpmek3FmxhARqAZ0iPfPhypDej9sn9PyzmANdBzA7x95rTvghOkRsNOlAMIK03KnWlTa4asABYii/Jwq8XADoTTk4VPKKexpnhgIOvl9tPGAPJffWibgcrI0gz7ADJnw0qSvCYAOYMCJkbezrU3M5iz2H4V4VaWeF5VY75QTA3MAkx41PTDQd6MPDVleSqmMYTh2OuvaOILkwRFogFDJEqBEgwdDvNavFcKVfnrFT7HArGfOqKDJbScuY7tknLPjFO4hYp+e/RTHXtR2uEhiNPlHyqRjeBC2J35aRoY51OwIzEaQBpP/eoPAceL+HutB7zuxn9IwNR7Rz+lGWVOSFcKt5X2jQ1bg1W4NO9PhU/NWmLXH0aGos1JBopqlHWzqPMV6gtnUeY+deqKjJUu1JY0TmlM1WHZoC1cJoC1ABjNbb/AMLfI1mRhGYaLJkHXTnrv4TWmut3T5H5VDt1nkm+1jhV7iiIICiOkAD7Kl2bGopFhatcEveE1lSdTg5IBnWlnABTBOoqUnEW7TQaR6267mVHjp8KLiNmGnqKJybFx0holPtW6XbFScODPhRaHuL4q7awzNayiJLF1mVA1UcgTtJpPo7jLtzCh7gGUz2eUEFRJGVifW2nNv3tdaH0g7Ii2t2WGYkIwi13S0F2kb7ROtB6PYm0rlLdshLgJHZy1pW0IDbsukxJG8c6nv2vc1pJIM9K86TVg+D112oTaAHP4fSl5FpCsggyKkNLcvsp9q4Oh+H0rlzXnHtpTODThtAW37v6LadTBgCs/wCjWGy2LqsCO+xE6GGCgx4HJWhs2NK7ctT41XnuaLx72qlsZQx8vnQZqnYpYQ+z5iq7NW/HdxpjDM1FmpOaiBrRSRabUeY+depds6jzFeqajJVOaUxrrvSnarN0tSy1eJoSaROOdD5Gk4ZaYx0oMNyrPNGS1tDapTGR99qVYw5InQedNe0R5dRWVuxEq3jDptI8KLtgfW1MjlUVW0p1saVNM7tBOgp4jpURbZpqKfGo2EpbsyCJU8jtttHSpCXdIAgcgNFA8ANKVatmRpFSFwx3pWUBF00u4xNSmw/lQ/ixpaNES3rrU23hx0pVywQ2xjQ/f786bcc5ZA25eQpyAxbQoWAFQOE37j5u0Qr02/WIBkaagTHKPGpziq1oIPEx+ab2fMVRzV3xX/Db2fMVQZq6eL0uHA10NSs1dBrU0i22o8x869S7R1HmPnXqjJGSrc60tzXbjUpmrSm8TQk0JahLUg6WosAdR9+VKmpGDgGTEDUnpArHkTUziyDKAzFdwApgvpMjQwBznQRvUrguFyj1syNImdVfSAfD786G1xKzdIQnYGQQRMiN9wN6vEB8I1+yKxmr2dtk0rMUkEZTpz99PwyEkCKTiD3z4EDbyqbg271NCt9IL+ItvNgjKihnGWYXMAT7iPZr1qcUxCye1Q6Wzpa177Qf0uW46+FIxWMDW8ZEk9m8EDTLbERO8mQfYa7xDGF7N4LMqttDIM5s5AHdncMpkagEbGo/0r4S7RxJGbtbeiFwDa2InTU+HxqQbeJDR2yetlkWV2yZ539kVVYXGsi2FgEXbDgsJIkLcYhdRGuXXpPssPSLFFLF1gSpDiGBgqTbAmeW9KnJsdz8Yj/HHqs3+Ev6JGmvWd6hcVGJUZVvkszZFi3bBkrmB20108N+VWltpTxNpzHgSPhXb4/PJP8AmDl1tt9KVEpXBGuEOlxzcNu4ylydzHqgdIAPmatVWNvlUHA2sgadzcclubd5hJGw56fWpmelKKaV8vdUS5b++tN7WvMZFPZKnixi2w8vmKz4ar3i7yj+we4is8Grr4f4rhwaizUkGimtjSLTd4eY+depdk94eY+deqKmqxjS3NExpbGtKAk0BNdJoCakOzU3h8ag7EVAmpeF3rLkTVnwyxbF5iJgBYDTAbrrz051fs0Anw8/hzrN2rkHz39lXGBv5wVPQ6/fzrGdFe+y7tsz7jtl3HSn2TlDN0UsPONPjFSUYMkQRAB1WBprUS+mZMo17QhfZMknwECmlGwGGy2sQJ7zWw2x0VrbFRr9OVFhe/cxEerlw4Og9bKpk7SfvNWOPgWbvijdNRlgfCouHaFGUasluYKDMVjc77H76Vjcpj/f8tNbSvxMGDA7tm6BOy94iVXkYJB8KgYex+OWSLrspa4T3SJ7qqqiDvyPOrC05mJ1yXBuhIzEtp1+vWo/BcAbEIbgfvTIAESVERBPvbnWWXJJ3KqSlJbK3bdm2SALDasR3s7QCCJzHM4B3GgrnAsQzWsO7R3rugBJgDtlJ16sCfaasWEsvMgHXpLWP3RvlPWhvGHta7XRtOwzjoI3qsuT1BjPt3g3F1vq0Ao6tnZDuFu5mU8upHmpqwc0myqSSACQWUNzCFs0eUmh7TWjKzfRGhq92lDFeuDQ0SkrMeJtP5T8RWfmr3GXfzTz0+0Vn5rt4P4rhqmipSmjDVuZ1o6jzHzrtBZbvDzHzr1KoqrZqWxrrGlsaqm4TQE10mgJqSemrSwgFVJNXSuKy5brScjlA8an8PYKahWknbX2H7KlWsMx5GsNpW1hVy78iNI2OldtHTx1Hx/7VCt4cr11qTYunYxRsH5O6T5fMTUUnXT3Tyn+Hw61If1W8h8xSDvz6/pdY5mPv5Vyc3uNsPSZb1Y7+qev2iOlKszImeXJ9Icbzpy+NMUQZj9Fte908TXSnfHgRGgGzH977P8ApzyLANDPe219eARA5mOXxoe073Pdte9A9bxjp769pmHk0eqOY8fl7aBfXkgfpQYSZ78jeft+NVj3SSbRijRC2wmoqv8AD7KmW8YUtuVGoiOZEkSY5wJNb4Tyumduk3D4Lr5xRNaG+/35VR4v01trcOjdktoub+wzTGQpEzOUiPHpVxbxAuIjpOR1VkJBEqwkaHbQiunw8Ub2z3GbWUOPCR5Gs7NbD0iUdkSSJymPGsbmro4PVaz0MGjBpQaiDVuaRZPeHmPnXqCy3eHmPnXqmpqsJpb0bGlsaqgJNAa8TQk0ieNXFoa1Sk1eYcbGseQqt8O0Aba6AVNG28e2PvtWftYgi+QSGD5VRQACDpmMzOgDfcVenFaDOI1HIkcvqPvNZRnU636m5PxnnSr6iSBuN/dOlRMdxIWrLXXYKi7nKSAJiIUffrU9MRIDAyCAQeoIkGlTkBcbun2fMVHtEZo0mOi/YZ1g0xjv7I94obcZhtrM7ci3QVyc3uNsPSRm12Gz8k/e8Z5H7aaWGYbTPW3J7/gJ5ny+aA/eYzrBMSNNB0UczzNSs0kec+sde/0y+HXymscZaqo14jNuOexXXvHos8uukUDetHPvc/49Iy/b19rcU5nc7f8A5P1j4R039lc/SnXTMf8AxI/S9m332pzqj4JuHUx1NTMC0Ek7Aa+JG3tqsuYtVJEczXhxRM0GcsA7btrMjyj3mr47N9pyip4thhcF0m8tkMHZy6vlysWkbTrMA8hJ3iaD0HxFxLrDD3YLElEZv+HvhQC1qCJS4ASQw6HpWv4pxJGVSqlmDAwRHd1zCTyOmnPSpmPWxiEUE9mRDIyELctMNQRpyPhXofnxyx7YTjsvSLxW4WVywIOU6NEjTTbSs3NXGJuvkdbhDMqle0GUC6IlWhSQpjQjqNNDVLNVweq3nowGiBpQNGDXSZ9k94eY+deobJ7w8x869U1NV7mlPTGNLaqBZoSa6aEmpDxNXWEBiRqY261RTVvw/GLbQu+gGmgk+4VlyekZK3BcRniED1md1Ohy9y3lbX9buz5eda+/cIgnUT5x3WFY+/ZZ7jlFCLLOrA5XW64XMxIMyYyxtFPwtpwAz4i8Z2h3jadp8K5sro8cL8tHicRbRe0eMhhCHJA5sOcHc79fE1M4ViO0so41U5summTMQseGUA1nMaH7NQHdi7ALmJaOpg+GarP0UxpUGw4Jy5mVp11YFg8c8zmDz1paFml8wEHWOdRL2PVD3njQ7sY59dKVxbiYRPVM50BnmMyzFZjinornfM/fLHdiO5JgAKToJnbpWOeHk049NmuMBOhJBB1liNo05UV/iCrqTlA5mQB353Jj78q+OvhMrMASunIkdenlU/CcND3ETkYk77nlPPSr4/0/l8lyZeG5Y+prihc1UhhyI1G5554+H/RrW5nT/M5Do/OfsnXzjO4fBW7Ym0gUiQCD3tJBOm/PerrA38xB02bSEnWdZidJbTTz65c3F4ZT6LDPylddQXAYCDJLa5tNI95U+U1Gu4EHbN5yPlSsfxcW8RZtZWJvMVDBZRZYetqOax7atUtusEujAkAgWipAO5nOZjy5VXhuDaqbhp+5/wClCcGVOunnr8quVfXrQ3mE7a1OordUmJt9xvBT8vhVGK2eJszZumBoj/8AKT9tYqa7/wBNNYiDBoxSgaNWrqM+ye8vmPnXaCye8PMfOvVNTYgNvS2NG51pbGqpAagNETQE1Icqw4Q4YFWAOsidaria9wp4LGdmPu+81ly+k32vb3CMw7hgc1PPwB5bx9tG/CmjVgAOQJk8+XlVNwj0vF58gtuF/WlYk6DN0nwnfwq1/GWY5VE+A6eyubxl9jzsNxNotkytbVbQO7kElt4Gp2Pzo8NjFsFiG7U3AhOgGVlBza+ObblUTEYS5BIQmN4Pz67VXXHP6Xd8Iq/FFyp/Fca90LB7xdVHe9seAmK64v2ic1xoBMZtZEmDtt7+dVGMuMIKSGB0PMHrVjjccHw1p2IFwzmgkk5SVzGeZIPhWXLOnR+m/dnqqDiDkOOZbppz+/uq54VZIxKhtNiPEQSPjp76rOC2jevlyO6gJGm5gx9/AVf8aJD2XHQr490gj/mb41vw9WRn+p/dbYtuNduCost3DAYDfvHKfrPLoeScD6SnMEyNmUlTJ56qftr3EeJEWGZTqYiRPrRqDyI0PTT2VUcGRi2ZiSzHMSTMsTmJJ8zUc2rqWM+PbbcLwIe0zMCS1pmE7h8w1B6zUL8emzazN3hcBBYnVg7BQYjN5c4p9ri9xQV7MEhMgljqM2Y/o6ag1UcUxjWktAKJ71zUTBzsQND40uS6VhPJb3OMrbc22JLLdtWi3ZMFJu5SCFzGQJIkHpXMQ2IFy0vaWn7RnhuwIyKuv651ySJG5HKqS7j2OKKH1rl/DFF11tlAXK+Ak+41fcUxiWr+HDmP8U6Akj830UExWV3Gkd4vxF7ahJV+1DoxW2y9n+bLS0uc2YwoiILDyrKg1d+keOHaWMhRluhxmnkCD3SJB1BqiBrt4LvE5jYYKIUsGiBrcz7PrDzHzr1DZPeHmPmK9U0qhNvS2o3OtLeqqS2oSaImgNSAmg4ddClp/WPl40dRLqwtzxDf8prPk7iMjuGcQsTcNuBmcQuUjuQJZfAmTH721ajgyHUSDlnbQNqR7NvfXz+xixbuFIMELB8fpWh4XJs5QSNdQDpB5HrI9mprnymuxGks8Ut5oN0tIIGVW0IIgyBHXXb2UzF4AXVFxdCdtvsqoTEW1iCQV/VXQ+Htim4rjTTKactydeZ1Hx0qcfK+zy8fhXX+DtcvdkTkLDMCf3Zn2Gn/ANjQEJL5ioLSpBBAE6iZ0jpUvA45rmKQnkG67ZT9PhVnh7EG+2QqGW4Q2XeQY05afKtLb1E4z3dsbwviTIGFuxmJmYJAiP4TAAr3GvSIvaCGy1sggq+adRpI7o5E++p/o8V7N9Rz0kSe7pAqN6TqMtkKQTJ0BHNRWVz1y+Mn900mPlh5W/3a7/sUWsqq3cs5Wm4+kRPq5iZJI5VEHCDhrxtFgxAHeEgd4TEHzrYWsJNyzcKHuoveyzrB6a8xvVRxlJxjdMqe+P8ApVo+tFWMKsAlRPXc+yrbD2REQDHUUrCWvhVphrA0iou4uAGEB1CgEDcDWOmtVnpBwa2yKMhYsrgMIkusMBB1JIBGkka+NWmMx/5xbS+s3LfIsHvRsT4eB9sD0nxa2LIAGa5c0TOZy5YJaT6oGmw3YaU8d26K6io9GsDlTFIyibYBAfKzISjloO4Hqnz8ZqtFVeCvtZxiZWZmuhkuzsyuI0HQET7BVktdmGNx3KeGUymzBRCliirRodZPeHmPmK9Q2T3l8x8xXqmpqIx1oGonOtATVEWaAmiNATUkEmoBuwWEHWeRjcjfpEVONcmlZtNm1fh8PrLSesD61KwV82jAViniNdPV51IzUQNReOX2PFy1iPBh5LTTitgFb2ihFMFPwheBVjEXEftFGuo2G0EDQ1aW+O3TbYPJYg6kDnA5d2InlUIUQovFL7VMdImH4WoIMsIIOsRpTr/Bk7QuHmTPiJMnkacDRFqWXHu905jJE+9x64FXsiVIiYAExIOnqkerynSiwPFGd+0vsA2g2jQDTbT21WlxzNczDeaU4cZ8q1tqbXF7QPr6fwt9Km/2kw4BOYk8hlbX4Vis1A94DcgeZApfgx+aeovLXFgyO7tF65JghsqdFOX1hAg+zpWdxSXDM3O0PdjVoUAgwA22o5U4ODsa7Na4YTD0jLCZOcNsKMV21yYVXCRr3iuVfmTTFNBNGKv52eOMxmoMGimgFdBoWbZ9ZfMfOuV6ye8vmPnXqmpqLc3pZq2u8NWd2+H0pLcNXq3w+lPadqpqBqtDw1erfD6UB4YvVvh9KnZbU2Kko0TOUxG8xpHtqFaN0CIJPeMnUaxlGpkDeeh860n5LXq3w+lD+S16t8PpSJn810tOU6ZgNtj2fKYJ0ePZTOwbs0EHMHBO05c5MnXXu8qvhwterfD6UX5MXq3w+lPoKC1burIA3ZzrGssuWdTC5c22u1ct4S4CDrO5J7Pc3Br59nOvsrRDhi9W+H0oxw1erfD6UdBQL28DnqpPqbA94e4D2mui3iI39v5vTS5tp17L41oPyavVvh9KJeHL1b4fSn0e1NeF3uZf9eq7xqNR4z7Ki38HfZCpIMiNWHrZU6DbMH0/eFaUcOXq3w+le/J69W+H0o6UpcZgc7qwjUFHnnbOsecgfzGktgrkMAwAPaacpYkodB+9r5DetB+Tl6t8PpQnh69W+H0o6HSg/Fb2stA02c8g46abof8ATTb2GZkQaFlNskmdchBMacyPjV1+Tl6t8PpXvycvVvh9KOh0oXwLz68CeRYSucEDT1YWV03mvDAPI759ZiRnfYmV9w0jYzV6eHL1b4fSi/Jq9W+H0o6HTO2+HuIBeYidWOoVRmGu8qTG3eNTcFZKqATJ5nXXx1J86tPyavVvh9KIcOXq3w+lHRzSHFdqaOGr1b4fSu/k1erfD6U9jaJYPeXzHzFdqba4cuZdW3HTqPCvVNsK5P/Z">
            <a:extLst>
              <a:ext uri="{FF2B5EF4-FFF2-40B4-BE49-F238E27FC236}">
                <a16:creationId xmlns:a16="http://schemas.microsoft.com/office/drawing/2014/main" id="{5B316D91-98B8-155D-7E74-9B421EF478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0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Comic Sans MS" panose="030F0902030302020204" pitchFamily="66" charset="0"/>
            </a:endParaRPr>
          </a:p>
        </p:txBody>
      </p:sp>
      <p:sp>
        <p:nvSpPr>
          <p:cNvPr id="21507" name="AutoShape 7" descr="data:image/jpeg;base64,/9j/4AAQSkZJRgABAQAAAQABAAD/2wCEAAkGBhQSERUUEhQVFRUUGBcVFRcUFRQYFBQUFBcXGBcXFRgXHCYeGBokGhQUHy8gJCcpLCwsFR4xNTAqNSYrLCkBCQoKDgwOGg8PGiwkHyQsKSwsKSksLCwsLCwsKSwpLCwpLCwsLCwsLCwsLCwpKSksLCwsLCwsLCwsLCksLCksLP/AABEIAPwAyAMBIgACEQEDEQH/xAAbAAACAwEBAQAAAAAAAAAAAAACAwQFBgEAB//EAEsQAAIBAgQDBAcCCwYEBQUAAAECEQADBBIhMQVBURMiYXEGMoGRobHRwfAHFBUjQlJUYnKS0hYXM1OCkySy4fFDoqPT4yU0Y2Rz/8QAGQEAAwEBAQAAAAAAAAAAAAAAAAECAwQF/8QAJREBAQACAgICAQQDAAAAAAAAAAECEQMhEjFBURMEIjLwYXHh/9oADAMBAAIRAxEAPwDcs9C1ygZqWz1WlmF6j4nH27Ym46IOrsqg+UkVm/SH0huG+mDwkC9c1e4RIspEkxzaNfdzIq04dwK1ZGi53PrXbnfuuerMdfYNBRoJ2F4nbuf4dxH/AIHVvkalo1ZUej1teJpfRAv5m4WygAF8yIDpzKu38taLC41Lk5GVsrFWykEBhBIJHPUe+jQWC3jThdqIrU0NRoHdpXDcpealYnFLbRnuMERRLMxgADmaNA4mjWk27gYAggggEEbEESCPCKarUGkW2oy9JU10mloDJoc1CTXJo0B569mpZNeBo0DlajzUgGiBoM3NXQ9KmvZqegcWroak5q9mpA7NXqUra12hNUVxqWWr1w0tjVmw3oBc7XGY2+2rZso8AzuY91tR7K3easDww/iPErqP3bWKk22Pq5sxYCfAsy+1etbnNSKO37oVWLeqAS07ZQJPwms76KY21hcJh1fuNiDmVVUmDfYlAYHdWCqyelROP8bz4fFlCSgy4VMuua45AuFesBwo/hPWn38H+dwdk+sbn4xcjZUw6ZbaD91WdFHkTuTQGix/pDZssq3GIzMqyFYqpf1M7AQkxpNd/tPZF9rGY50RnY5TkUIAWBfaQGUkcpFZ30bKuO1utna/fu3bduBplfILjDnlVFgnRdIGYildopxeKuRFnCoA/RiubEOviWuEFv8A+YB9ag2hf0ysCw949plRnQr2bC5Nr1+4dQANSTEeelP47x3D27arfGdb5CBAmfMHKrLLyWWWSeoG+lYNVAweHF5spxlwFyeVgN+MX26y7wOpHZjer7j+MQ4rCK6lT/8AcOmnaObcrh7IHU3bhMbDKSdiaCaPifHreHhMlxyAkpZTMbaM2RWYAiFkECNdDppUBPS0nGNaWzfNu3bXPFhs3a3H7pMkZUyKTPOfCorXP/qVi9ZYOt+3dw97K2YK2H74MjoxKHzHWg9E8el67iWEOb964W6JYtDsbWfxbI0LuQSdhqGsX9P7Cpfcrdy2MpnJ/jBwzKbQmSuVGaTAyjNtU7Celdq5iPxcBw4ti7LLCnRCyA/rqLiEjlm8KpvQ+0L7X8SwBW5dui2CBBRMtoGNoy2kA/19aH0qsdniMI1oQ9x8XbB37+IskgnwzhT4BaNDaTxj0/SzgrWLFp2W8VCqSFYBg5BO4/Q+IrPW/wAMZZWdcFdKJ6zC53VnbMQkD2038KuCW3wy1bTRbdy0i/wrbuKPhXzRbqJgCgdTcu31Z1B7wt2kYJPm9x9P3RWeds1r7G29P4bxywp/3h/7dD/fcf2T33v/AI6yvD3wfZW1fsw5RVdijEh7t8SxPPs7SSfF4HOoti7hziL7tkRO8bClCUzPcUDuxBCoWMMIOUSOVZTk99Xo+2zP4cG5YRf94/0V21+Gm67BVwqSxCibxGrGBqVAGp3NZE2bT4m9eVP+HBuLZC22yG7kIsoFjX9FoMTlMxNFcxVhcfcZhb7K2HVQLatbd0t5V7qjKc1wTMRqdtCD8nxJfW/+Dtqbn4a7wJH4rbkEj/EY6jTkKE/hqv8A7PZ/nuVj/R/F2EDi9Hfaysm3nK2w+a440MEBAABvn5gV3B8Rsi7iLrABic1gdnKAm6GaE9XRQVAOkE1Vzstmr0N1r7P4Z8S7Kq4eyWYhVGZ9WYwBqwG5rS+hXp7fxeKuWL1u0nZoxJtlj3ldUIksQR3jqOlfM/Rji1nD9957XtC0i2GARbbFAOQm6yyBHqLqBV3+B5/+Oub62W33/wAS3vTxtuVmuoN19pW5qK9SkOo9ldrUqp7hpTGuu1KZqsEY/AW7yZLqK6nkw59RzB8RUJfR62FyZ7+TbIb93LHTeY8JqNwvjNx7723ywpugaFSxt3cgy6nN3dW2iV5GmYLiLteuKxGVbjoNFAMKjAetOaGY7RC0gmJwayES2ttQltxcRRIAdZg+JkzrT8Jw23bd7iLD3DLNJJPPSToJ1gQJqs4Zjrj3bisZVHuJIVI7uTKJBnNDHcQYp/BOIm4gzuC5a6NMo7tu6yTA8AuvU0DSbw3g1mxm7G2qZzLETJ1mJOsSTpsJp35LtFLlsoMl0s1wa98v6xPPX7KpvR7iz3Ul2zHKSFHZ94q7qSMuq7IO910qTwTiBupadroLXELNbhe43dkQBmXISVOY6kjnT2Fnc4ZaZ7btbUtansyR6kx6o2HqjyjSnfk60bovFFN1VyK5HeVdTAPLc+81UcLvu168jXi4slBEWu8GtAmcqgjvkn2RSk4rd/F8W9s9rctPeW2IU6JGUQgGbcnqYigdLzBcKs2mdrVpEa4ZcqoBYnXX2603A4C3ZXJaRbayTCKAJO5051UcPxzHEZUuG7ZNkOXOXuXc4AGZQB3lzHLyy8pqJwziN/tLSuzXEe5cyXVCwVVbs2rwA0IKqVYRmHjudiaaQBLFo5EhLakhLa8lBOVFHM9OpqFw69+Mm3iGtuiqCbS3BFzM4AdiOUDujrLHYiotvHXBjShJa20hQpjsstsEi6hGqk6rcB3YLVhxq9dXD3TYE3QjG2N5eNNDufDnQb3GuC2sXb7O+pZMwaAxU5hIGqmeZqjH4MeH/wCSf927/VUzh+Ic4hQjXHsmzLm5m7t7MuWC2oYqXzLsMo0E6w8Ddvi5bBNy5aa85V++Gthe0/N3gYz2yAhVj5HcEnZalH/drgP8j/1Lv9Vd/u6wH7OP57v9daC5cgHfY7bny8azmAbE/i2IVczXVT81cbOBdc29Dku+o4MZh6s+0A3R4xJt+guCUECwAG9YC5ehvMZ9fbXB6BYD9mt+9/6qk8NK7gXh+bGftO138Q+9z1pK+HhVT2d38mAZbvbd3Q9p2uYXQTOuYjLPOI0o7PWKwHoLgf2W17j9aNfQnA/stn+Wk4mwWwrpF0HPobYuI8G4rFrYJLKApI1P6J5RRcOsYgduHjtMirbu/o3CBcy3Cv6LapmHVekUbo1ikj0MwX7LZ/2xUvA8Aw9hs1qxbtsRGZECmDBiQNtB7qgcEsZVt5rVxbgt5brMZzP3c0mfzhLAkNyE7TFJ9G8I9tjmtssm9BKqMqm8zICwYl5UpAgZQpFG6NRplOo869S0Oo867SpVTXDSWaidqUzVZlLhkGyINc2iqO91238a6llAZCqD1CgHXfWJrpauZqRadRFEwAJ3gAT5xvR27ajZVHkAPlUPG4zs7bPBOUEwNzHSqP8AtwOVhz/qX6UFdNbbUDYAeQApyxM6Sdz186xf9vf/ANdv5x/TXT+EDph29rj+mgeUbdDTAawP945Bg4cjx7QwPck1bf2w55FyxJbOdIzT+jyyyek67GIy5Jj7VO/TV5q6Hr5/d/CUwYhcPmAMSXK+8FdDQ/3k3f2Zf9xv6aqd+i8sZ8vooevFq+ej8It/9nT+dvpXj+ELEcsPb9rPT8b9Dzx+30AtXM9fP19PcSf/AAbXvf603+2WKO1m1/5/rT8b9D8mP23ZauFqwTemWL/y7Q8xc/qof7YYv9Sz/Lc/qo8aPyYt9mruavnp9MsZ+rZ/lb+qvJ6W40na0P8AQ39VLV+h+TF9Dmu5qyXo1xvE3rsXcmQKT3VIM6RrPnWpDUaVLv0bmos1JDUWajRno2o865S7bajz+2u0qmqa41LZqK4daUxqw4aEmvE0JNII/Ez+Zufwt8qoMEyLlzCQ3TkRz8qveIH80/8AC3yNZhsZlQAgETJ0BMQZgHT/ALVOV0izdXGIwo6AjyqpbDHNArVgjwI8tCKFsCj7iPKpmek3FmxhARqAZ0iPfPhypDej9sn9PyzmANdBzA7x95rTvghOkRsNOlAMIK03KnWlTa4asABYii/Jwq8XADoTTk4VPKKexpnhgIOvl9tPGAPJffWibgcrI0gz7ADJnw0qSvCYAOYMCJkbezrU3M5iz2H4V4VaWeF5VY75QTA3MAkx41PTDQd6MPDVleSqmMYTh2OuvaOILkwRFogFDJEqBEgwdDvNavFcKVfnrFT7HArGfOqKDJbScuY7tknLPjFO4hYp+e/RTHXtR2uEhiNPlHyqRjeBC2J35aRoY51OwIzEaQBpP/eoPAceL+HutB7zuxn9IwNR7Rz+lGWVOSFcKt5X2jQ1bg1W4NO9PhU/NWmLXH0aGos1JBopqlHWzqPMV6gtnUeY+deqKjJUu1JY0TmlM1WHZoC1cJoC1ABjNbb/AMLfI1mRhGYaLJkHXTnrv4TWmut3T5H5VDt1nkm+1jhV7iiIICiOkAD7Kl2bGopFhatcEveE1lSdTg5IBnWlnABTBOoqUnEW7TQaR6267mVHjp8KLiNmGnqKJybFx0holPtW6XbFScODPhRaHuL4q7awzNayiJLF1mVA1UcgTtJpPo7jLtzCh7gGUz2eUEFRJGVifW2nNv3tdaH0g7Ii2t2WGYkIwi13S0F2kb7ROtB6PYm0rlLdshLgJHZy1pW0IDbsukxJG8c6nv2vc1pJIM9K86TVg+D112oTaAHP4fSl5FpCsggyKkNLcvsp9q4Oh+H0rlzXnHtpTODThtAW37v6LadTBgCs/wCjWGy2LqsCO+xE6GGCgx4HJWhs2NK7ctT41XnuaLx72qlsZQx8vnQZqnYpYQ+z5iq7NW/HdxpjDM1FmpOaiBrRSRabUeY+depds6jzFeqajJVOaUxrrvSnarN0tSy1eJoSaROOdD5Gk4ZaYx0oMNyrPNGS1tDapTGR99qVYw5InQedNe0R5dRWVuxEq3jDptI8KLtgfW1MjlUVW0p1saVNM7tBOgp4jpURbZpqKfGo2EpbsyCJU8jtttHSpCXdIAgcgNFA8ANKVatmRpFSFwx3pWUBF00u4xNSmw/lQ/ixpaNES3rrU23hx0pVywQ2xjQ/f786bcc5ZA25eQpyAxbQoWAFQOE37j5u0Qr02/WIBkaagTHKPGpziq1oIPEx+ab2fMVRzV3xX/Db2fMVQZq6eL0uHA10NSs1dBrU0i22o8x869S7R1HmPnXqjJGSrc60tzXbjUpmrSm8TQk0JahLUg6WosAdR9+VKmpGDgGTEDUnpArHkTUziyDKAzFdwApgvpMjQwBznQRvUrguFyj1syNImdVfSAfD786G1xKzdIQnYGQQRMiN9wN6vEB8I1+yKxmr2dtk0rMUkEZTpz99PwyEkCKTiD3z4EDbyqbg271NCt9IL+ItvNgjKihnGWYXMAT7iPZr1qcUxCye1Q6Wzpa177Qf0uW46+FIxWMDW8ZEk9m8EDTLbERO8mQfYa7xDGF7N4LMqttDIM5s5AHdncMpkagEbGo/0r4S7RxJGbtbeiFwDa2InTU+HxqQbeJDR2yetlkWV2yZ539kVVYXGsi2FgEXbDgsJIkLcYhdRGuXXpPssPSLFFLF1gSpDiGBgqTbAmeW9KnJsdz8Yj/HHqs3+Ev6JGmvWd6hcVGJUZVvkszZFi3bBkrmB20108N+VWltpTxNpzHgSPhXb4/PJP8AmDl1tt9KVEpXBGuEOlxzcNu4ylydzHqgdIAPmatVWNvlUHA2sgadzcclubd5hJGw56fWpmelKKaV8vdUS5b++tN7WvMZFPZKnixi2w8vmKz4ar3i7yj+we4is8Grr4f4rhwaizUkGimtjSLTd4eY+depdk94eY+deqKmqxjS3NExpbGtKAk0BNdJoCakOzU3h8ag7EVAmpeF3rLkTVnwyxbF5iJgBYDTAbrrz051fs0Anw8/hzrN2rkHz39lXGBv5wVPQ6/fzrGdFe+y7tsz7jtl3HSn2TlDN0UsPONPjFSUYMkQRAB1WBprUS+mZMo17QhfZMknwECmlGwGGy2sQJ7zWw2x0VrbFRr9OVFhe/cxEerlw4Og9bKpk7SfvNWOPgWbvijdNRlgfCouHaFGUasluYKDMVjc77H76Vjcpj/f8tNbSvxMGDA7tm6BOy94iVXkYJB8KgYex+OWSLrspa4T3SJ7qqqiDvyPOrC05mJ1yXBuhIzEtp1+vWo/BcAbEIbgfvTIAESVERBPvbnWWXJJ3KqSlJbK3bdm2SALDasR3s7QCCJzHM4B3GgrnAsQzWsO7R3rugBJgDtlJ16sCfaasWEsvMgHXpLWP3RvlPWhvGHta7XRtOwzjoI3qsuT1BjPt3g3F1vq0Ao6tnZDuFu5mU8upHmpqwc0myqSSACQWUNzCFs0eUmh7TWjKzfRGhq92lDFeuDQ0SkrMeJtP5T8RWfmr3GXfzTz0+0Vn5rt4P4rhqmipSmjDVuZ1o6jzHzrtBZbvDzHzr1KoqrZqWxrrGlsaqm4TQE10mgJqSemrSwgFVJNXSuKy5brScjlA8an8PYKahWknbX2H7KlWsMx5GsNpW1hVy78iNI2OldtHTx1Hx/7VCt4cr11qTYunYxRsH5O6T5fMTUUnXT3Tyn+Hw61If1W8h8xSDvz6/pdY5mPv5Vyc3uNsPSZb1Y7+qev2iOlKszImeXJ9Icbzpy+NMUQZj9Fte908TXSnfHgRGgGzH977P8ApzyLANDPe219eARA5mOXxoe073Pdte9A9bxjp769pmHk0eqOY8fl7aBfXkgfpQYSZ78jeft+NVj3SSbRijRC2wmoqv8AD7KmW8YUtuVGoiOZEkSY5wJNb4Tyumduk3D4Lr5xRNaG+/35VR4v01trcOjdktoub+wzTGQpEzOUiPHpVxbxAuIjpOR1VkJBEqwkaHbQiunw8Ub2z3GbWUOPCR5Gs7NbD0iUdkSSJymPGsbmro4PVaz0MGjBpQaiDVuaRZPeHmPnXqCy3eHmPnXqmpqsJpb0bGlsaqgJNAa8TQk0ieNXFoa1Sk1eYcbGseQqt8O0Aba6AVNG28e2PvtWftYgi+QSGD5VRQACDpmMzOgDfcVenFaDOI1HIkcvqPvNZRnU636m5PxnnSr6iSBuN/dOlRMdxIWrLXXYKi7nKSAJiIUffrU9MRIDAyCAQeoIkGlTkBcbun2fMVHtEZo0mOi/YZ1g0xjv7I94obcZhtrM7ci3QVyc3uNsPSRm12Gz8k/e8Z5H7aaWGYbTPW3J7/gJ5ny+aA/eYzrBMSNNB0UczzNSs0kec+sde/0y+HXymscZaqo14jNuOexXXvHos8uukUDetHPvc/49Iy/b19rcU5nc7f8A5P1j4R039lc/SnXTMf8AxI/S9m332pzqj4JuHUx1NTMC0Ek7Aa+JG3tqsuYtVJEczXhxRM0GcsA7btrMjyj3mr47N9pyip4thhcF0m8tkMHZy6vlysWkbTrMA8hJ3iaD0HxFxLrDD3YLElEZv+HvhQC1qCJS4ASQw6HpWv4pxJGVSqlmDAwRHd1zCTyOmnPSpmPWxiEUE9mRDIyELctMNQRpyPhXofnxyx7YTjsvSLxW4WVywIOU6NEjTTbSs3NXGJuvkdbhDMqle0GUC6IlWhSQpjQjqNNDVLNVweq3nowGiBpQNGDXSZ9k94eY+deobJ7w8x869U1NV7mlPTGNLaqBZoSa6aEmpDxNXWEBiRqY261RTVvw/GLbQu+gGmgk+4VlyekZK3BcRniED1md1Ohy9y3lbX9buz5eda+/cIgnUT5x3WFY+/ZZ7jlFCLLOrA5XW64XMxIMyYyxtFPwtpwAz4i8Z2h3jadp8K5sro8cL8tHicRbRe0eMhhCHJA5sOcHc79fE1M4ViO0so41U5summTMQseGUA1nMaH7NQHdi7ALmJaOpg+GarP0UxpUGw4Jy5mVp11YFg8c8zmDz1paFml8wEHWOdRL2PVD3njQ7sY59dKVxbiYRPVM50BnmMyzFZjinornfM/fLHdiO5JgAKToJnbpWOeHk049NmuMBOhJBB1liNo05UV/iCrqTlA5mQB353Jj78q+OvhMrMASunIkdenlU/CcND3ETkYk77nlPPSr4/0/l8lyZeG5Y+prihc1UhhyI1G5554+H/RrW5nT/M5Do/OfsnXzjO4fBW7Ym0gUiQCD3tJBOm/PerrA38xB02bSEnWdZidJbTTz65c3F4ZT6LDPylddQXAYCDJLa5tNI95U+U1Gu4EHbN5yPlSsfxcW8RZtZWJvMVDBZRZYetqOax7atUtusEujAkAgWipAO5nOZjy5VXhuDaqbhp+5/wClCcGVOunnr8quVfXrQ3mE7a1OordUmJt9xvBT8vhVGK2eJszZumBoj/8AKT9tYqa7/wBNNYiDBoxSgaNWrqM+ye8vmPnXaCye8PMfOvVNTYgNvS2NG51pbGqpAagNETQE1Icqw4Q4YFWAOsidaria9wp4LGdmPu+81ly+k32vb3CMw7hgc1PPwB5bx9tG/CmjVgAOQJk8+XlVNwj0vF58gtuF/WlYk6DN0nwnfwq1/GWY5VE+A6eyubxl9jzsNxNotkytbVbQO7kElt4Gp2Pzo8NjFsFiG7U3AhOgGVlBza+ObblUTEYS5BIQmN4Pz67VXXHP6Xd8Iq/FFyp/Fca90LB7xdVHe9seAmK64v2ic1xoBMZtZEmDtt7+dVGMuMIKSGB0PMHrVjjccHw1p2IFwzmgkk5SVzGeZIPhWXLOnR+m/dnqqDiDkOOZbppz+/uq54VZIxKhtNiPEQSPjp76rOC2jevlyO6gJGm5gx9/AVf8aJD2XHQr490gj/mb41vw9WRn+p/dbYtuNduCost3DAYDfvHKfrPLoeScD6SnMEyNmUlTJ56qftr3EeJEWGZTqYiRPrRqDyI0PTT2VUcGRi2ZiSzHMSTMsTmJJ8zUc2rqWM+PbbcLwIe0zMCS1pmE7h8w1B6zUL8emzazN3hcBBYnVg7BQYjN5c4p9ri9xQV7MEhMgljqM2Y/o6ag1UcUxjWktAKJ71zUTBzsQND40uS6VhPJb3OMrbc22JLLdtWi3ZMFJu5SCFzGQJIkHpXMQ2IFy0vaWn7RnhuwIyKuv651ySJG5HKqS7j2OKKH1rl/DFF11tlAXK+Ak+41fcUxiWr+HDmP8U6Akj830UExWV3Gkd4vxF7ahJV+1DoxW2y9n+bLS0uc2YwoiILDyrKg1d+keOHaWMhRluhxmnkCD3SJB1BqiBrt4LvE5jYYKIUsGiBrcz7PrDzHzr1DZPeHmPmK9U0qhNvS2o3OtLeqqS2oSaImgNSAmg4ddClp/WPl40dRLqwtzxDf8prPk7iMjuGcQsTcNuBmcQuUjuQJZfAmTH721ajgyHUSDlnbQNqR7NvfXz+xixbuFIMELB8fpWh4XJs5QSNdQDpB5HrI9mprnymuxGks8Ut5oN0tIIGVW0IIgyBHXXb2UzF4AXVFxdCdtvsqoTEW1iCQV/VXQ+Htim4rjTTKactydeZ1Hx0qcfK+zy8fhXX+DtcvdkTkLDMCf3Zn2Gn/ANjQEJL5ioLSpBBAE6iZ0jpUvA45rmKQnkG67ZT9PhVnh7EG+2QqGW4Q2XeQY05afKtLb1E4z3dsbwviTIGFuxmJmYJAiP4TAAr3GvSIvaCGy1sggq+adRpI7o5E++p/o8V7N9Rz0kSe7pAqN6TqMtkKQTJ0BHNRWVz1y+Mn900mPlh5W/3a7/sUWsqq3cs5Wm4+kRPq5iZJI5VEHCDhrxtFgxAHeEgd4TEHzrYWsJNyzcKHuoveyzrB6a8xvVRxlJxjdMqe+P8ApVo+tFWMKsAlRPXc+yrbD2REQDHUUrCWvhVphrA0iou4uAGEB1CgEDcDWOmtVnpBwa2yKMhYsrgMIkusMBB1JIBGkka+NWmMx/5xbS+s3LfIsHvRsT4eB9sD0nxa2LIAGa5c0TOZy5YJaT6oGmw3YaU8d26K6io9GsDlTFIyibYBAfKzISjloO4Hqnz8ZqtFVeCvtZxiZWZmuhkuzsyuI0HQET7BVktdmGNx3KeGUymzBRCliirRodZPeHmPmK9Q2T3l8x8xXqmpqIx1oGonOtATVEWaAmiNATUkEmoBuwWEHWeRjcjfpEVONcmlZtNm1fh8PrLSesD61KwV82jAViniNdPV51IzUQNReOX2PFy1iPBh5LTTitgFb2ihFMFPwheBVjEXEftFGuo2G0EDQ1aW+O3TbYPJYg6kDnA5d2InlUIUQovFL7VMdImH4WoIMsIIOsRpTr/Bk7QuHmTPiJMnkacDRFqWXHu905jJE+9x64FXsiVIiYAExIOnqkerynSiwPFGd+0vsA2g2jQDTbT21WlxzNczDeaU4cZ8q1tqbXF7QPr6fwt9Km/2kw4BOYk8hlbX4Vis1A94DcgeZApfgx+aeovLXFgyO7tF65JghsqdFOX1hAg+zpWdxSXDM3O0PdjVoUAgwA22o5U4ODsa7Na4YTD0jLCZOcNsKMV21yYVXCRr3iuVfmTTFNBNGKv52eOMxmoMGimgFdBoWbZ9ZfMfOuV6ye8vmPnXqmpqLc3pZq2u8NWd2+H0pLcNXq3w+lPadqpqBqtDw1erfD6UB4YvVvh9KnZbU2Kko0TOUxG8xpHtqFaN0CIJPeMnUaxlGpkDeeh860n5LXq3w+lD+S16t8PpSJn810tOU6ZgNtj2fKYJ0ePZTOwbs0EHMHBO05c5MnXXu8qvhwterfD6UX5MXq3w+lPoKC1burIA3ZzrGssuWdTC5c22u1ct4S4CDrO5J7Pc3Br59nOvsrRDhi9W+H0oxw1erfD6UdBQL28DnqpPqbA94e4D2mui3iI39v5vTS5tp17L41oPyavVvh9KJeHL1b4fSn0e1NeF3uZf9eq7xqNR4z7Ki38HfZCpIMiNWHrZU6DbMH0/eFaUcOXq3w+le/J69W+H0o6UpcZgc7qwjUFHnnbOsecgfzGktgrkMAwAPaacpYkodB+9r5DetB+Tl6t8PpQnh69W+H0o6HSg/Fb2stA02c8g46abof8ATTb2GZkQaFlNskmdchBMacyPjV1+Tl6t8PpXvycvVvh9KOh0oXwLz68CeRYSucEDT1YWV03mvDAPI759ZiRnfYmV9w0jYzV6eHL1b4fSi/Jq9W+H0o6HTO2+HuIBeYidWOoVRmGu8qTG3eNTcFZKqATJ5nXXx1J86tPyavVvh9KIcOXq3w+lHRzSHFdqaOGr1b4fSu/k1erfD6U9jaJYPeXzHzFdqba4cuZdW3HTqPCvVNsK5P/Z">
            <a:extLst>
              <a:ext uri="{FF2B5EF4-FFF2-40B4-BE49-F238E27FC236}">
                <a16:creationId xmlns:a16="http://schemas.microsoft.com/office/drawing/2014/main" id="{0C94685C-93A4-BBAB-6F9A-246D73FDEE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03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Comic Sans MS" panose="030F0902030302020204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8C8718-7D28-1D84-1E0F-A8EF4C27E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1549400"/>
            <a:ext cx="5472113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>
                <a:latin typeface="Bookman Old Style" panose="02050604050505020204" pitchFamily="18" charset="0"/>
              </a:rPr>
              <a:t>Na všetkých troch stupňoch štúdia</a:t>
            </a:r>
            <a:endParaRPr lang="en-US" altLang="en-US" sz="2000">
              <a:latin typeface="Bookman Old Style" panose="020506040505050202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– </a:t>
            </a:r>
            <a:r>
              <a:rPr lang="sk-SK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Argumentačné zručnosti</a:t>
            </a:r>
            <a:endParaRPr lang="en-US" altLang="en-US" sz="200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– Technic</a:t>
            </a:r>
            <a:r>
              <a:rPr lang="sk-SK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ké zručnosti</a:t>
            </a:r>
            <a:endParaRPr lang="en-US" altLang="en-US" sz="200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– </a:t>
            </a:r>
            <a:r>
              <a:rPr lang="sk-SK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K</a:t>
            </a:r>
            <a:r>
              <a:rPr lang="en-US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omuni</a:t>
            </a:r>
            <a:r>
              <a:rPr lang="sk-SK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kačné zručnosti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– </a:t>
            </a:r>
            <a:r>
              <a:rPr lang="sk-SK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Schopnosť absorbovať novinky</a:t>
            </a:r>
            <a:endParaRPr lang="en-US" altLang="en-US" sz="200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eaLnBrk="1" hangingPunct="1">
              <a:spcBef>
                <a:spcPts val="1200"/>
              </a:spcBef>
              <a:buClrTx/>
              <a:buSzTx/>
              <a:buFontTx/>
              <a:buNone/>
            </a:pPr>
            <a:r>
              <a:rPr lang="en-US" altLang="en-US" sz="2000">
                <a:latin typeface="Bookman Old Style" panose="02050604050505020204" pitchFamily="18" charset="0"/>
              </a:rPr>
              <a:t>• </a:t>
            </a:r>
            <a:r>
              <a:rPr lang="sk-SK" altLang="en-US" sz="2000">
                <a:latin typeface="Bookman Old Style" panose="02050604050505020204" pitchFamily="18" charset="0"/>
              </a:rPr>
              <a:t>Kde a ako sa „to“ naučím a uplatním</a:t>
            </a:r>
            <a:r>
              <a:rPr lang="en-US" altLang="en-US" sz="2000">
                <a:latin typeface="Bookman Old Style" panose="02050604050505020204" pitchFamily="18" charset="0"/>
              </a:rPr>
              <a:t>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– </a:t>
            </a:r>
            <a:r>
              <a:rPr lang="sk-SK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akademické prostredie</a:t>
            </a:r>
            <a:endParaRPr lang="en-US" altLang="en-US" sz="200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• </a:t>
            </a:r>
            <a:r>
              <a:rPr lang="sk-SK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vzdelávanie</a:t>
            </a:r>
            <a:endParaRPr lang="en-US" altLang="en-US" sz="200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• </a:t>
            </a:r>
            <a:r>
              <a:rPr lang="sk-SK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výskum</a:t>
            </a:r>
            <a:endParaRPr lang="en-US" altLang="en-US" sz="200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– </a:t>
            </a:r>
            <a:r>
              <a:rPr lang="sk-SK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podnikateľské prostredie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 výskum-vývoj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 trh</a:t>
            </a:r>
            <a:endParaRPr lang="en-US" altLang="en-US" sz="200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– </a:t>
            </a:r>
            <a:r>
              <a:rPr lang="sk-SK" altLang="en-US" sz="2000">
                <a:solidFill>
                  <a:srgbClr val="000099"/>
                </a:solidFill>
                <a:latin typeface="Bookman Old Style" panose="02050604050505020204" pitchFamily="18" charset="0"/>
              </a:rPr>
              <a:t>vládna administratíva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rgbClr val="000099"/>
              </a:solidFill>
              <a:latin typeface="Bookman Old Style" panose="020506040505050202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Bookman Old Style" panose="02050604050505020204" pitchFamily="18" charset="0"/>
              </a:rPr>
              <a:t>• </a:t>
            </a:r>
            <a:r>
              <a:rPr lang="sk-SK" altLang="en-US" sz="2000" b="1">
                <a:solidFill>
                  <a:srgbClr val="C00000"/>
                </a:solidFill>
                <a:latin typeface="Bookman Old Style" panose="02050604050505020204" pitchFamily="18" charset="0"/>
              </a:rPr>
              <a:t>Každá  oblasť má svoje +/-</a:t>
            </a:r>
            <a:endParaRPr lang="en-US" altLang="en-US" sz="2000" b="1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 descr="diamondoid2">
            <a:extLst>
              <a:ext uri="{FF2B5EF4-FFF2-40B4-BE49-F238E27FC236}">
                <a16:creationId xmlns:a16="http://schemas.microsoft.com/office/drawing/2014/main" id="{53EF8FF3-07C9-AF98-78A7-83C77AC24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352675"/>
            <a:ext cx="4032250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Rectangle 2">
            <a:extLst>
              <a:ext uri="{FF2B5EF4-FFF2-40B4-BE49-F238E27FC236}">
                <a16:creationId xmlns:a16="http://schemas.microsoft.com/office/drawing/2014/main" id="{7CE3FA2B-5E70-A72F-956E-B8C9E9CAD2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altLang="en-US" i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Akademické prostredie</a:t>
            </a:r>
            <a:endParaRPr lang="en-US" altLang="en-US" i="1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pic>
        <p:nvPicPr>
          <p:cNvPr id="22531" name="Picture 7" descr="chromofor-lumo-bright">
            <a:extLst>
              <a:ext uri="{FF2B5EF4-FFF2-40B4-BE49-F238E27FC236}">
                <a16:creationId xmlns:a16="http://schemas.microsoft.com/office/drawing/2014/main" id="{4B78A05D-27A1-1D49-CD7D-F1F6364D4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352675"/>
            <a:ext cx="1647825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8" descr="chromofor-homo-bright">
            <a:extLst>
              <a:ext uri="{FF2B5EF4-FFF2-40B4-BE49-F238E27FC236}">
                <a16:creationId xmlns:a16="http://schemas.microsoft.com/office/drawing/2014/main" id="{C4734229-CE5E-5BC4-4560-2FC4B309C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349500"/>
            <a:ext cx="1657350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Box 5">
            <a:extLst>
              <a:ext uri="{FF2B5EF4-FFF2-40B4-BE49-F238E27FC236}">
                <a16:creationId xmlns:a16="http://schemas.microsoft.com/office/drawing/2014/main" id="{85A70618-2F96-D779-F91E-AF75FC8C1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1700213"/>
            <a:ext cx="5432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en-US" sz="1800">
                <a:latin typeface="Bookman Old Style" panose="02050604050505020204" pitchFamily="18" charset="0"/>
              </a:rPr>
              <a:t>Sloboda a nesloboda akademického prostredia</a:t>
            </a:r>
            <a:endParaRPr lang="en-US" altLang="en-US" sz="1800">
              <a:latin typeface="Bookman Old Style" panose="02050604050505020204" pitchFamily="18" charset="0"/>
            </a:endParaRPr>
          </a:p>
        </p:txBody>
      </p:sp>
      <p:pic>
        <p:nvPicPr>
          <p:cNvPr id="12294" name="Picture 6" descr="D:\D-Documents\X-agenda\Teaching\PerspektivyChemie\images.jpg">
            <a:extLst>
              <a:ext uri="{FF2B5EF4-FFF2-40B4-BE49-F238E27FC236}">
                <a16:creationId xmlns:a16="http://schemas.microsoft.com/office/drawing/2014/main" id="{5E0561CA-C166-006F-EC12-B6A6E9A98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933825"/>
            <a:ext cx="2095500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 descr="D:\D-Documents\X-agenda\Teaching\PerspektivyChemie\StessG0804_228x278.jpg">
            <a:extLst>
              <a:ext uri="{FF2B5EF4-FFF2-40B4-BE49-F238E27FC236}">
                <a16:creationId xmlns:a16="http://schemas.microsoft.com/office/drawing/2014/main" id="{86FC5587-60C8-DF24-F7B2-97C993574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63" y="4005263"/>
            <a:ext cx="1736725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>
            <a:extLst>
              <a:ext uri="{FF2B5EF4-FFF2-40B4-BE49-F238E27FC236}">
                <a16:creationId xmlns:a16="http://schemas.microsoft.com/office/drawing/2014/main" id="{AF0CA64F-532E-AB8A-A58E-75D4DECCF0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405383"/>
            <a:ext cx="7158038" cy="863377"/>
          </a:xfrm>
        </p:spPr>
        <p:txBody>
          <a:bodyPr/>
          <a:lstStyle/>
          <a:p>
            <a:pPr eaLnBrk="1" hangingPunct="1"/>
            <a:r>
              <a:rPr lang="sk-SK" altLang="en-US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Plusy</a:t>
            </a:r>
            <a:endParaRPr lang="en-US" altLang="en-US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2B592B-E44F-6141-E953-2020AF7B8D3B}"/>
              </a:ext>
            </a:extLst>
          </p:cNvPr>
          <p:cNvSpPr txBox="1"/>
          <p:nvPr/>
        </p:nvSpPr>
        <p:spPr>
          <a:xfrm>
            <a:off x="899592" y="5805264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C00000"/>
                </a:solidFill>
                <a:latin typeface="Bookman Old Style" panose="02050604050505020204" pitchFamily="18" charset="0"/>
              </a:rPr>
              <a:t>Ako u nás ?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0A2762D-1D34-5FC4-DD4F-BE7017689E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467949"/>
              </p:ext>
            </p:extLst>
          </p:nvPr>
        </p:nvGraphicFramePr>
        <p:xfrm>
          <a:off x="539552" y="2132856"/>
          <a:ext cx="7884875" cy="36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4462">
                  <a:extLst>
                    <a:ext uri="{9D8B030D-6E8A-4147-A177-3AD203B41FA5}">
                      <a16:colId xmlns:a16="http://schemas.microsoft.com/office/drawing/2014/main" val="4054680707"/>
                    </a:ext>
                  </a:extLst>
                </a:gridCol>
                <a:gridCol w="2272121">
                  <a:extLst>
                    <a:ext uri="{9D8B030D-6E8A-4147-A177-3AD203B41FA5}">
                      <a16:colId xmlns:a16="http://schemas.microsoft.com/office/drawing/2014/main" val="3635555593"/>
                    </a:ext>
                  </a:extLst>
                </a:gridCol>
                <a:gridCol w="2628292">
                  <a:extLst>
                    <a:ext uri="{9D8B030D-6E8A-4147-A177-3AD203B41FA5}">
                      <a16:colId xmlns:a16="http://schemas.microsoft.com/office/drawing/2014/main" val="758930314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Akademické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Firemné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Vládne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44738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Akademická sloboda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69347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Práca so študentmi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20971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sk-SK" b="0" baseline="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Učasť</a:t>
                      </a:r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na výučbe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85413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„Definitíva“ za dobre definovaných podmienok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7726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CF3B2-0868-AC3C-ABA2-6923DBBF9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>
            <a:extLst>
              <a:ext uri="{FF2B5EF4-FFF2-40B4-BE49-F238E27FC236}">
                <a16:creationId xmlns:a16="http://schemas.microsoft.com/office/drawing/2014/main" id="{6E64F13F-108F-0AF1-6B67-ACC08513E8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405383"/>
            <a:ext cx="7158038" cy="863377"/>
          </a:xfrm>
        </p:spPr>
        <p:txBody>
          <a:bodyPr/>
          <a:lstStyle/>
          <a:p>
            <a:pPr eaLnBrk="1" hangingPunct="1"/>
            <a:r>
              <a:rPr lang="sk-SK" altLang="en-US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Plusy</a:t>
            </a:r>
            <a:endParaRPr lang="en-US" altLang="en-US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82DEA1-BA3B-165F-8E33-E55F499851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670783"/>
              </p:ext>
            </p:extLst>
          </p:nvPr>
        </p:nvGraphicFramePr>
        <p:xfrm>
          <a:off x="539552" y="2132856"/>
          <a:ext cx="7884875" cy="379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4054680707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3635555593"/>
                    </a:ext>
                  </a:extLst>
                </a:gridCol>
                <a:gridCol w="2340259">
                  <a:extLst>
                    <a:ext uri="{9D8B030D-6E8A-4147-A177-3AD203B41FA5}">
                      <a16:colId xmlns:a16="http://schemas.microsoft.com/office/drawing/2014/main" val="758930314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Akademické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Firemné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Vládne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44738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Akademická sloboda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Vyššie mzdy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69347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Práca so študentmi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Fixne definované ciele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20971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sk-SK" b="0" baseline="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Učasť</a:t>
                      </a:r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na výučbe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Ďalšie možnosti osobného rastu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85413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„Definitíva“ za dobre definovaných podmienok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Šanca pracovať na špičkových úlohách so špičkovým vybavením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77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2196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6425C-0E33-CA32-FDC0-9DD10667C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>
            <a:extLst>
              <a:ext uri="{FF2B5EF4-FFF2-40B4-BE49-F238E27FC236}">
                <a16:creationId xmlns:a16="http://schemas.microsoft.com/office/drawing/2014/main" id="{F49F3BE1-7C81-7590-8FBA-F429287DBB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405383"/>
            <a:ext cx="7158038" cy="863377"/>
          </a:xfrm>
        </p:spPr>
        <p:txBody>
          <a:bodyPr/>
          <a:lstStyle/>
          <a:p>
            <a:pPr eaLnBrk="1" hangingPunct="1"/>
            <a:r>
              <a:rPr lang="sk-SK" altLang="en-US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Plusy</a:t>
            </a:r>
            <a:endParaRPr lang="en-US" altLang="en-US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2E52381-3055-CDC6-8A64-40D319361B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569972"/>
              </p:ext>
            </p:extLst>
          </p:nvPr>
        </p:nvGraphicFramePr>
        <p:xfrm>
          <a:off x="539552" y="2132856"/>
          <a:ext cx="7884875" cy="398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4054680707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3635555593"/>
                    </a:ext>
                  </a:extLst>
                </a:gridCol>
                <a:gridCol w="2340259">
                  <a:extLst>
                    <a:ext uri="{9D8B030D-6E8A-4147-A177-3AD203B41FA5}">
                      <a16:colId xmlns:a16="http://schemas.microsoft.com/office/drawing/2014/main" val="758930314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Akademické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Firemné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Vládne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44738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Akademická sloboda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Vyššie mzdy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Mix akademického a firemného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69347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Práca so študentmi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Fixne definované ciele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Limitovaná voľnosť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20971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sk-SK" b="0" baseline="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Učasť</a:t>
                      </a:r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na výučbe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Ďalšie možnosti osobného rastu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Možnosť pracovať na jedinečných výzvach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85413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„Definitíva“ za dobre definovaných podmienok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Šanca pracovať na špičkových úlohách so </a:t>
                      </a:r>
                      <a:r>
                        <a:rPr lang="sk-SK" b="0" baseline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špičkovým vybavením</a:t>
                      </a:r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Relatívna stabilita (politika)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77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9277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A74B1-EC19-A006-67A1-5F76E0A17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>
            <a:extLst>
              <a:ext uri="{FF2B5EF4-FFF2-40B4-BE49-F238E27FC236}">
                <a16:creationId xmlns:a16="http://schemas.microsoft.com/office/drawing/2014/main" id="{48054386-4F82-A003-2C68-50AEB1B734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405383"/>
            <a:ext cx="7158038" cy="863377"/>
          </a:xfrm>
        </p:spPr>
        <p:txBody>
          <a:bodyPr/>
          <a:lstStyle/>
          <a:p>
            <a:pPr eaLnBrk="1" hangingPunct="1"/>
            <a:r>
              <a:rPr lang="sk-SK" altLang="en-US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Mínusy</a:t>
            </a:r>
            <a:endParaRPr lang="en-US" altLang="en-US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F4A5671-0375-CEB6-EF2D-9D6EA3AF64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07860"/>
              </p:ext>
            </p:extLst>
          </p:nvPr>
        </p:nvGraphicFramePr>
        <p:xfrm>
          <a:off x="629562" y="1844824"/>
          <a:ext cx="7884875" cy="406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4054680707"/>
                    </a:ext>
                  </a:extLst>
                </a:gridCol>
                <a:gridCol w="2286254">
                  <a:extLst>
                    <a:ext uri="{9D8B030D-6E8A-4147-A177-3AD203B41FA5}">
                      <a16:colId xmlns:a16="http://schemas.microsoft.com/office/drawing/2014/main" val="3635555593"/>
                    </a:ext>
                  </a:extLst>
                </a:gridCol>
                <a:gridCol w="2862317">
                  <a:extLst>
                    <a:ext uri="{9D8B030D-6E8A-4147-A177-3AD203B41FA5}">
                      <a16:colId xmlns:a16="http://schemas.microsoft.com/office/drawing/2014/main" val="758930314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Akademické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Firemné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Vládne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44738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Akademická sloboda limitovaná financiami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69347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“</a:t>
                      </a:r>
                      <a:r>
                        <a:rPr lang="sk-SK" b="0" baseline="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Publish</a:t>
                      </a:r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or </a:t>
                      </a:r>
                      <a:r>
                        <a:rPr lang="sk-SK" b="0" baseline="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perish</a:t>
                      </a:r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20971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Vybavenie nie je vždy najmodernejšie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85413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Financovanie je kritický faktor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00B050"/>
                          </a:solidFill>
                          <a:latin typeface="Bookman Old Style" panose="02050604050505020204" pitchFamily="18" charset="0"/>
                        </a:rPr>
                        <a:t>(ale EÚ: ERC, ERA, HORIZON...)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77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0840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48F3E-6811-9EFE-1D51-4BB6FDDEC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>
            <a:extLst>
              <a:ext uri="{FF2B5EF4-FFF2-40B4-BE49-F238E27FC236}">
                <a16:creationId xmlns:a16="http://schemas.microsoft.com/office/drawing/2014/main" id="{D5D21C75-0CB2-6003-8CF3-297125E282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405383"/>
            <a:ext cx="7158038" cy="863377"/>
          </a:xfrm>
        </p:spPr>
        <p:txBody>
          <a:bodyPr/>
          <a:lstStyle/>
          <a:p>
            <a:pPr eaLnBrk="1" hangingPunct="1"/>
            <a:r>
              <a:rPr lang="sk-SK" altLang="en-US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Mínusy</a:t>
            </a:r>
            <a:endParaRPr lang="en-US" altLang="en-US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7EB57E7-5B94-2A50-AA98-E34516D010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163300"/>
              </p:ext>
            </p:extLst>
          </p:nvPr>
        </p:nvGraphicFramePr>
        <p:xfrm>
          <a:off x="629562" y="1844824"/>
          <a:ext cx="7884875" cy="445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4054680707"/>
                    </a:ext>
                  </a:extLst>
                </a:gridCol>
                <a:gridCol w="2286254">
                  <a:extLst>
                    <a:ext uri="{9D8B030D-6E8A-4147-A177-3AD203B41FA5}">
                      <a16:colId xmlns:a16="http://schemas.microsoft.com/office/drawing/2014/main" val="3635555593"/>
                    </a:ext>
                  </a:extLst>
                </a:gridCol>
                <a:gridCol w="2862317">
                  <a:extLst>
                    <a:ext uri="{9D8B030D-6E8A-4147-A177-3AD203B41FA5}">
                      <a16:colId xmlns:a16="http://schemas.microsoft.com/office/drawing/2014/main" val="758930314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Akademické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Firemné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Vládne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44738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Akademická sloboda limitovaná financiami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Volatilita pracovných kontraktov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69347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“</a:t>
                      </a:r>
                      <a:r>
                        <a:rPr lang="sk-SK" b="0" baseline="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Publish</a:t>
                      </a:r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or </a:t>
                      </a:r>
                      <a:r>
                        <a:rPr lang="sk-SK" b="0" baseline="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perish</a:t>
                      </a:r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...o cieľoch a úlohách rozhodujú iní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20971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Vybavenie nie je vždy najmodernejšie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Tvrdé termíny (stres)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85413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Financovanie je kritický faktor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00B050"/>
                          </a:solidFill>
                          <a:latin typeface="Bookman Old Style" panose="02050604050505020204" pitchFamily="18" charset="0"/>
                        </a:rPr>
                        <a:t>(ale EÚ: ERC, ERA, HORIZON...)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Intenzívna konkurencia a zraniteľnosť trhu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77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501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AF279-6834-258D-1D8F-A8FBCBF7C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>
            <a:extLst>
              <a:ext uri="{FF2B5EF4-FFF2-40B4-BE49-F238E27FC236}">
                <a16:creationId xmlns:a16="http://schemas.microsoft.com/office/drawing/2014/main" id="{8A49392C-BBC8-E4ED-027C-650DA04928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405383"/>
            <a:ext cx="7158038" cy="863377"/>
          </a:xfrm>
        </p:spPr>
        <p:txBody>
          <a:bodyPr/>
          <a:lstStyle/>
          <a:p>
            <a:pPr eaLnBrk="1" hangingPunct="1"/>
            <a:r>
              <a:rPr lang="sk-SK" altLang="en-US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Mínusy</a:t>
            </a:r>
            <a:endParaRPr lang="en-US" altLang="en-US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BDCDEA5-F76E-CC6C-30F2-F128FBA4A56A}"/>
              </a:ext>
            </a:extLst>
          </p:cNvPr>
          <p:cNvGraphicFramePr>
            <a:graphicFrameLocks noGrp="1"/>
          </p:cNvGraphicFramePr>
          <p:nvPr/>
        </p:nvGraphicFramePr>
        <p:xfrm>
          <a:off x="629562" y="1844824"/>
          <a:ext cx="7884875" cy="445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4054680707"/>
                    </a:ext>
                  </a:extLst>
                </a:gridCol>
                <a:gridCol w="2286254">
                  <a:extLst>
                    <a:ext uri="{9D8B030D-6E8A-4147-A177-3AD203B41FA5}">
                      <a16:colId xmlns:a16="http://schemas.microsoft.com/office/drawing/2014/main" val="3635555593"/>
                    </a:ext>
                  </a:extLst>
                </a:gridCol>
                <a:gridCol w="2862317">
                  <a:extLst>
                    <a:ext uri="{9D8B030D-6E8A-4147-A177-3AD203B41FA5}">
                      <a16:colId xmlns:a16="http://schemas.microsoft.com/office/drawing/2014/main" val="758930314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Akademické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Firemné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Vládne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prostredie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447385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Akademická sloboda limitovaná financiami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Volatilita pracovných kontraktov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Výber projektov diktovaný „zhora“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69347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“</a:t>
                      </a:r>
                      <a:r>
                        <a:rPr lang="sk-SK" b="0" baseline="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Publish</a:t>
                      </a:r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 or </a:t>
                      </a:r>
                      <a:r>
                        <a:rPr lang="sk-SK" b="0" baseline="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perish</a:t>
                      </a:r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...o cieľoch a úlohách rozhodujú iní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Častá práca na nutných ale nudných </a:t>
                      </a:r>
                      <a:r>
                        <a:rPr lang="sk-SK" b="0" baseline="0" dirty="0" err="1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projektch</a:t>
                      </a:r>
                      <a:endParaRPr lang="sk-SK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20971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Vybavenie nie je vždy najmodernejšie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Tvrdé termíny (stres)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Financovanie závisí od rozmarov parlamentu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085413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Financovanie je kritický faktor</a:t>
                      </a:r>
                    </a:p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00B050"/>
                          </a:solidFill>
                          <a:latin typeface="Bookman Old Style" panose="02050604050505020204" pitchFamily="18" charset="0"/>
                        </a:rPr>
                        <a:t>(ale EÚ: ERC, ERA, HORIZON...)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Intenzívna konkurencia a zraniteľnosť trhu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baseline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Bookman Old Style" panose="02050604050505020204" pitchFamily="18" charset="0"/>
                        </a:rPr>
                        <a:t>Na istých pozíciách je neistota po každých parlamentných voľbách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77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9231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>
            <a:extLst>
              <a:ext uri="{FF2B5EF4-FFF2-40B4-BE49-F238E27FC236}">
                <a16:creationId xmlns:a16="http://schemas.microsoft.com/office/drawing/2014/main" id="{27CEBBE9-6312-3DC6-BFCF-31410E38F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5877272"/>
            <a:ext cx="6405563" cy="401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93713" indent="-268288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mr-IN" altLang="en-US" sz="2000" dirty="0">
                <a:latin typeface="Bookman Old Style" panose="02050604050505020204" pitchFamily="18" charset="0"/>
              </a:rPr>
              <a:t>…</a:t>
            </a:r>
            <a:r>
              <a:rPr lang="en-GB" altLang="en-US" sz="2000" dirty="0">
                <a:latin typeface="Bookman Old Style" panose="02050604050505020204" pitchFamily="18" charset="0"/>
              </a:rPr>
              <a:t>a </a:t>
            </a:r>
            <a:r>
              <a:rPr lang="en-GB" altLang="en-US" sz="2000" dirty="0" err="1">
                <a:latin typeface="Bookman Old Style" panose="02050604050505020204" pitchFamily="18" charset="0"/>
              </a:rPr>
              <a:t>mimovládne</a:t>
            </a:r>
            <a:r>
              <a:rPr lang="en-GB" altLang="en-US" sz="2000" dirty="0">
                <a:latin typeface="Bookman Old Style" panose="02050604050505020204" pitchFamily="18" charset="0"/>
              </a:rPr>
              <a:t> </a:t>
            </a:r>
            <a:r>
              <a:rPr lang="en-GB" altLang="en-US" sz="2000" dirty="0" err="1">
                <a:latin typeface="Bookman Old Style" panose="02050604050505020204" pitchFamily="18" charset="0"/>
              </a:rPr>
              <a:t>organizácie</a:t>
            </a:r>
            <a:endParaRPr lang="en-US" altLang="en-US" sz="2000" dirty="0">
              <a:latin typeface="Bookman Old Style" panose="0205060405050502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23DD62-E60B-9D3F-D2AC-0C3F937FB6B6}"/>
              </a:ext>
            </a:extLst>
          </p:cNvPr>
          <p:cNvSpPr txBox="1"/>
          <p:nvPr/>
        </p:nvSpPr>
        <p:spPr>
          <a:xfrm>
            <a:off x="1403648" y="1988840"/>
            <a:ext cx="6017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Univerzity a SAV: výučba/výskum (alebo lektorská pozícia)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Jakubov rebrík pozícií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C62C16-3E11-3212-5304-9906BA766C1F}"/>
              </a:ext>
            </a:extLst>
          </p:cNvPr>
          <p:cNvSpPr txBox="1"/>
          <p:nvPr/>
        </p:nvSpPr>
        <p:spPr>
          <a:xfrm>
            <a:off x="1403648" y="3068960"/>
            <a:ext cx="63367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Produkčná prevádzka, manažérsky post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Rezortné ústavy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Odborné laboratóriá (analytika, biochémia, mikrobiológia, imunológia, </a:t>
            </a:r>
            <a:r>
              <a:rPr lang="sk-SK" dirty="0" err="1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geovedy</a:t>
            </a:r>
            <a:r>
              <a:rPr lang="sk-SK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Flexibilita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51CD28-7D4A-2E39-C6C2-7A98637A668A}"/>
              </a:ext>
            </a:extLst>
          </p:cNvPr>
          <p:cNvSpPr txBox="1"/>
          <p:nvPr/>
        </p:nvSpPr>
        <p:spPr>
          <a:xfrm>
            <a:off x="5436096" y="5877272"/>
            <a:ext cx="2468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solidFill>
                  <a:srgbClr val="C0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... v SR dobré, ale ...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7606A13-41E7-DB3C-A585-D25D00489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latin typeface="Bookman Old Style" panose="02050604050505020204" pitchFamily="18" charset="0"/>
              </a:rPr>
              <a:t>Sumarizácia perspektív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CD7F4F-ADC5-C788-C683-907C7955FE56}"/>
              </a:ext>
            </a:extLst>
          </p:cNvPr>
          <p:cNvSpPr txBox="1"/>
          <p:nvPr/>
        </p:nvSpPr>
        <p:spPr>
          <a:xfrm>
            <a:off x="1218687" y="1691516"/>
            <a:ext cx="2759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latin typeface="Bookman Old Style" panose="02050604050505020204" pitchFamily="18" charset="0"/>
              </a:rPr>
              <a:t>Akademické prostredie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68F074-F942-DED2-4748-265086B14932}"/>
              </a:ext>
            </a:extLst>
          </p:cNvPr>
          <p:cNvSpPr txBox="1"/>
          <p:nvPr/>
        </p:nvSpPr>
        <p:spPr>
          <a:xfrm>
            <a:off x="1146679" y="2708920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latin typeface="Bookman Old Style" panose="02050604050505020204" pitchFamily="18" charset="0"/>
              </a:rPr>
              <a:t>Firemné prostredie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AFC1BF-288C-48B3-C12A-76C594C32E83}"/>
              </a:ext>
            </a:extLst>
          </p:cNvPr>
          <p:cNvSpPr txBox="1"/>
          <p:nvPr/>
        </p:nvSpPr>
        <p:spPr>
          <a:xfrm>
            <a:off x="1245879" y="4571836"/>
            <a:ext cx="2173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>
                <a:latin typeface="Bookman Old Style" panose="02050604050505020204" pitchFamily="18" charset="0"/>
              </a:rPr>
              <a:t>Vládne prostredie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84EE46-B545-99A4-5FAD-9730A6172D5B}"/>
              </a:ext>
            </a:extLst>
          </p:cNvPr>
          <p:cNvSpPr txBox="1"/>
          <p:nvPr/>
        </p:nvSpPr>
        <p:spPr>
          <a:xfrm>
            <a:off x="1403648" y="4881934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Priamo riadené inštitúcie MŠVVaŠ  (CVTI + Laserové centrum)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Ministerstvá - pozícia na strednom stupni riadenia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nimBg="1"/>
      <p:bldP spid="2" grpId="0"/>
      <p:bldP spid="3" grpId="0"/>
      <p:bldP spid="5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C9D8A-17A8-B399-72A8-3CC06CF69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>
                <a:latin typeface="Bookman Old Style" panose="02050604050505020204" pitchFamily="18" charset="0"/>
              </a:rPr>
              <a:t>Pri výbere pracovného miesta...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C5A45D-4CF6-7C4D-D135-A94244AC405B}"/>
              </a:ext>
            </a:extLst>
          </p:cNvPr>
          <p:cNvSpPr txBox="1"/>
          <p:nvPr/>
        </p:nvSpPr>
        <p:spPr>
          <a:xfrm>
            <a:off x="868902" y="2213699"/>
            <a:ext cx="7678705" cy="2430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dirty="0">
                <a:solidFill>
                  <a:srgbClr val="0432FF"/>
                </a:solidFill>
                <a:latin typeface="Bookman Old Style" panose="02050604050505020204" pitchFamily="18" charset="0"/>
              </a:rPr>
              <a:t>Spoločenský komfort/</a:t>
            </a:r>
            <a:r>
              <a:rPr lang="sk-SK" dirty="0" err="1">
                <a:solidFill>
                  <a:srgbClr val="0432FF"/>
                </a:solidFill>
                <a:latin typeface="Bookman Old Style" panose="02050604050505020204" pitchFamily="18" charset="0"/>
              </a:rPr>
              <a:t>diskomfort</a:t>
            </a:r>
            <a:endParaRPr lang="sk-SK" dirty="0">
              <a:solidFill>
                <a:srgbClr val="0432FF"/>
              </a:solidFill>
              <a:latin typeface="Bookman Old Style" panose="02050604050505020204" pitchFamily="18" charset="0"/>
            </a:endParaRPr>
          </a:p>
          <a:p>
            <a:pPr marL="285750" indent="-28575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dirty="0">
                <a:solidFill>
                  <a:srgbClr val="0432FF"/>
                </a:solidFill>
                <a:latin typeface="Bookman Old Style" panose="02050604050505020204" pitchFamily="18" charset="0"/>
              </a:rPr>
              <a:t>Sloboda rozhodovať verzus platové podmienky</a:t>
            </a:r>
          </a:p>
          <a:p>
            <a:pPr marL="285750" indent="-28575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dirty="0">
                <a:solidFill>
                  <a:srgbClr val="0432FF"/>
                </a:solidFill>
                <a:latin typeface="Bookman Old Style" panose="02050604050505020204" pitchFamily="18" charset="0"/>
              </a:rPr>
              <a:t>Krátkodobý risk verzus dlhodobá stabilita</a:t>
            </a:r>
          </a:p>
          <a:p>
            <a:pPr marL="285750" indent="-28575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dirty="0">
                <a:solidFill>
                  <a:srgbClr val="0432FF"/>
                </a:solidFill>
                <a:latin typeface="Bookman Old Style" panose="02050604050505020204" pitchFamily="18" charset="0"/>
              </a:rPr>
              <a:t>Čas na hodnotenie ponúk a možností</a:t>
            </a:r>
          </a:p>
          <a:p>
            <a:pPr marL="285750" indent="-285750" algn="l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k-SK" dirty="0">
                <a:solidFill>
                  <a:srgbClr val="0432FF"/>
                </a:solidFill>
                <a:latin typeface="Bookman Old Style" panose="02050604050505020204" pitchFamily="18" charset="0"/>
              </a:rPr>
              <a:t>„Ponáhľaj sa pomaly...“ vravieval náš inštruktor na divokej vode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2">
            <a:extLst>
              <a:ext uri="{FF2B5EF4-FFF2-40B4-BE49-F238E27FC236}">
                <a16:creationId xmlns:a16="http://schemas.microsoft.com/office/drawing/2014/main" id="{5EF66F97-268A-4BE0-892A-FBE860C524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Slovensk</a:t>
            </a:r>
            <a:r>
              <a:rPr lang="sk-SK" altLang="en-US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é reálie (firmy)</a:t>
            </a:r>
            <a:endParaRPr lang="en-US" altLang="en-US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30722" name="TextBox 3">
            <a:extLst>
              <a:ext uri="{FF2B5EF4-FFF2-40B4-BE49-F238E27FC236}">
                <a16:creationId xmlns:a16="http://schemas.microsoft.com/office/drawing/2014/main" id="{4B7B95CC-027A-3371-2C5C-921A7D3BA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484784"/>
            <a:ext cx="7559675" cy="484267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ts val="3363"/>
              </a:lnSpc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en-US" sz="2000" dirty="0">
                <a:latin typeface="Bookman Old Style" panose="02050604050505020204" pitchFamily="18" charset="0"/>
              </a:rPr>
              <a:t>„veľké“ chemické (Slovnaft, Duslo, Matador, </a:t>
            </a:r>
            <a:r>
              <a:rPr lang="sk-SK" altLang="en-US" sz="2000" dirty="0" err="1">
                <a:latin typeface="Bookman Old Style" panose="02050604050505020204" pitchFamily="18" charset="0"/>
              </a:rPr>
              <a:t>Chemosvit</a:t>
            </a:r>
            <a:r>
              <a:rPr lang="sk-SK" altLang="en-US" sz="2000" dirty="0">
                <a:latin typeface="Bookman Old Style" panose="02050604050505020204" pitchFamily="18" charset="0"/>
              </a:rPr>
              <a:t>, BASF, automobilky...)</a:t>
            </a:r>
          </a:p>
          <a:p>
            <a:pPr eaLnBrk="1" hangingPunct="1">
              <a:lnSpc>
                <a:spcPts val="3363"/>
              </a:lnSpc>
              <a:spcBef>
                <a:spcPct val="0"/>
              </a:spcBef>
              <a:buClrTx/>
              <a:buSzPct val="95000"/>
              <a:buFont typeface="Wingdings" pitchFamily="2" charset="2"/>
              <a:buChar char="v"/>
              <a:defRPr/>
            </a:pPr>
            <a:r>
              <a:rPr lang="sk-SK" altLang="en-US" sz="2000" dirty="0">
                <a:latin typeface="Bookman Old Style" panose="02050604050505020204" pitchFamily="18" charset="0"/>
              </a:rPr>
              <a:t> „malá“ chémia (</a:t>
            </a:r>
            <a:r>
              <a:rPr lang="sk-SK" altLang="en-US" sz="2000" dirty="0" err="1">
                <a:latin typeface="Bookman Old Style" panose="02050604050505020204" pitchFamily="18" charset="0"/>
              </a:rPr>
              <a:t>Synkola</a:t>
            </a:r>
            <a:r>
              <a:rPr lang="sk-SK" altLang="en-US" sz="2000" dirty="0">
                <a:latin typeface="Bookman Old Style" panose="02050604050505020204" pitchFamily="18" charset="0"/>
              </a:rPr>
              <a:t>, Merck, </a:t>
            </a:r>
            <a:r>
              <a:rPr lang="sk-SK" altLang="en-US" sz="2000" dirty="0" err="1">
                <a:latin typeface="Bookman Old Style" panose="02050604050505020204" pitchFamily="18" charset="0"/>
              </a:rPr>
              <a:t>Medirex</a:t>
            </a:r>
            <a:r>
              <a:rPr lang="sk-SK" altLang="en-US" sz="2000" dirty="0">
                <a:latin typeface="Bookman Old Style" panose="02050604050505020204" pitchFamily="18" charset="0"/>
              </a:rPr>
              <a:t>, ...)</a:t>
            </a:r>
          </a:p>
          <a:p>
            <a:pPr eaLnBrk="1" hangingPunct="1">
              <a:lnSpc>
                <a:spcPts val="3363"/>
              </a:lnSpc>
              <a:spcBef>
                <a:spcPct val="0"/>
              </a:spcBef>
              <a:buClrTx/>
              <a:buSzPct val="95000"/>
              <a:buFont typeface="Wingdings" pitchFamily="2" charset="2"/>
              <a:buChar char="v"/>
              <a:defRPr/>
            </a:pPr>
            <a:r>
              <a:rPr lang="sk-SK" altLang="en-US" sz="2000" dirty="0">
                <a:latin typeface="Bookman Old Style" panose="02050604050505020204" pitchFamily="18" charset="0"/>
              </a:rPr>
              <a:t> farmaceutické (Biotika, </a:t>
            </a:r>
            <a:r>
              <a:rPr lang="sk-SK" altLang="en-US" sz="2000" dirty="0" err="1">
                <a:latin typeface="Bookman Old Style" panose="02050604050505020204" pitchFamily="18" charset="0"/>
              </a:rPr>
              <a:t>Zentiva</a:t>
            </a:r>
            <a:r>
              <a:rPr lang="sk-SK" altLang="en-US" sz="2000" dirty="0">
                <a:latin typeface="Bookman Old Style" panose="02050604050505020204" pitchFamily="18" charset="0"/>
              </a:rPr>
              <a:t>, </a:t>
            </a:r>
            <a:r>
              <a:rPr lang="sk-SK" altLang="en-US" sz="2000" dirty="0" err="1">
                <a:latin typeface="Bookman Old Style" panose="02050604050505020204" pitchFamily="18" charset="0"/>
              </a:rPr>
              <a:t>Slovakofarma</a:t>
            </a:r>
            <a:r>
              <a:rPr lang="sk-SK" altLang="en-US" sz="2000" dirty="0">
                <a:latin typeface="Bookman Old Style" panose="02050604050505020204" pitchFamily="18" charset="0"/>
              </a:rPr>
              <a:t>, </a:t>
            </a:r>
            <a:r>
              <a:rPr lang="sk-SK" altLang="en-US" sz="2000" dirty="0" err="1">
                <a:latin typeface="Bookman Old Style" panose="02050604050505020204" pitchFamily="18" charset="0"/>
              </a:rPr>
              <a:t>Imuna</a:t>
            </a:r>
            <a:r>
              <a:rPr lang="sk-SK" altLang="en-US" sz="2000" dirty="0">
                <a:latin typeface="Bookman Old Style" panose="02050604050505020204" pitchFamily="18" charset="0"/>
              </a:rPr>
              <a:t>...)</a:t>
            </a:r>
          </a:p>
          <a:p>
            <a:pPr eaLnBrk="1" hangingPunct="1">
              <a:lnSpc>
                <a:spcPts val="3363"/>
              </a:lnSpc>
              <a:spcBef>
                <a:spcPct val="0"/>
              </a:spcBef>
              <a:buClrTx/>
              <a:buSzPct val="95000"/>
              <a:buFont typeface="Wingdings" pitchFamily="2" charset="2"/>
              <a:buChar char="v"/>
              <a:defRPr/>
            </a:pPr>
            <a:r>
              <a:rPr lang="sk-SK" altLang="en-US" sz="2000" dirty="0">
                <a:latin typeface="Bookman Old Style" panose="02050604050505020204" pitchFamily="18" charset="0"/>
              </a:rPr>
              <a:t> Laboratóriá pre medicínu (GHC </a:t>
            </a:r>
            <a:r>
              <a:rPr lang="sk-SK" altLang="en-US" sz="2000" dirty="0" err="1">
                <a:latin typeface="Bookman Old Style" panose="02050604050505020204" pitchFamily="18" charset="0"/>
              </a:rPr>
              <a:t>Genetics</a:t>
            </a:r>
            <a:r>
              <a:rPr lang="sk-SK" altLang="en-US" sz="2000" dirty="0">
                <a:latin typeface="Bookman Old Style" panose="02050604050505020204" pitchFamily="18" charset="0"/>
              </a:rPr>
              <a:t>, </a:t>
            </a:r>
            <a:r>
              <a:rPr lang="sk-SK" altLang="en-US" sz="2000" dirty="0" err="1">
                <a:latin typeface="Bookman Old Style" panose="02050604050505020204" pitchFamily="18" charset="0"/>
              </a:rPr>
              <a:t>Synlab</a:t>
            </a:r>
            <a:r>
              <a:rPr lang="sk-SK" altLang="en-US" sz="2000" dirty="0">
                <a:latin typeface="Bookman Old Style" panose="02050604050505020204" pitchFamily="18" charset="0"/>
              </a:rPr>
              <a:t>, DB </a:t>
            </a:r>
            <a:r>
              <a:rPr lang="sk-SK" altLang="en-US" sz="2000" dirty="0" err="1">
                <a:latin typeface="Bookman Old Style" panose="02050604050505020204" pitchFamily="18" charset="0"/>
              </a:rPr>
              <a:t>Biotech</a:t>
            </a:r>
            <a:r>
              <a:rPr lang="sk-SK" altLang="en-US" sz="2000" dirty="0">
                <a:latin typeface="Bookman Old Style" panose="02050604050505020204" pitchFamily="18" charset="0"/>
              </a:rPr>
              <a:t>, </a:t>
            </a:r>
            <a:r>
              <a:rPr lang="sk-SK" altLang="en-US" sz="2000" dirty="0" err="1">
                <a:latin typeface="Bookman Old Style" panose="02050604050505020204" pitchFamily="18" charset="0"/>
              </a:rPr>
              <a:t>Unilabs</a:t>
            </a:r>
            <a:r>
              <a:rPr lang="sk-SK" altLang="en-US" sz="2000" dirty="0">
                <a:latin typeface="Bookman Old Style" panose="02050604050505020204" pitchFamily="18" charset="0"/>
              </a:rPr>
              <a:t>, </a:t>
            </a:r>
            <a:r>
              <a:rPr lang="sk-SK" altLang="en-US" sz="2000" dirty="0" err="1">
                <a:latin typeface="Bookman Old Style" panose="02050604050505020204" pitchFamily="18" charset="0"/>
              </a:rPr>
              <a:t>Geneton</a:t>
            </a:r>
            <a:r>
              <a:rPr lang="sk-SK" altLang="en-US" sz="2000" dirty="0">
                <a:latin typeface="Bookman Old Style" panose="02050604050505020204" pitchFamily="18" charset="0"/>
              </a:rPr>
              <a:t>, ...)</a:t>
            </a:r>
          </a:p>
          <a:p>
            <a:pPr eaLnBrk="1" hangingPunct="1">
              <a:lnSpc>
                <a:spcPts val="3363"/>
              </a:lnSpc>
              <a:spcBef>
                <a:spcPct val="0"/>
              </a:spcBef>
              <a:buClrTx/>
              <a:buSzPct val="95000"/>
              <a:buFont typeface="Wingdings" pitchFamily="2" charset="2"/>
              <a:buChar char="v"/>
              <a:defRPr/>
            </a:pPr>
            <a:r>
              <a:rPr lang="sk-SK" altLang="en-US" sz="1800" dirty="0">
                <a:solidFill>
                  <a:srgbClr val="999933"/>
                </a:solidFill>
                <a:latin typeface="Bookman Old Style" panose="020506040505050202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sk-SK" altLang="en-US" sz="1800" dirty="0">
                <a:solidFill>
                  <a:srgbClr val="0432FF"/>
                </a:solidFill>
                <a:latin typeface="Bookman Old Style" panose="020506040505050202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https://obs.sk/blog/10-najvacsich-softverovych-spolocnosti</a:t>
            </a:r>
            <a:r>
              <a:rPr lang="sk-SK" altLang="en-US" sz="1800" dirty="0">
                <a:solidFill>
                  <a:srgbClr val="0432FF"/>
                </a:solidFill>
                <a:latin typeface="Bookman Old Style" panose="02050604050505020204" pitchFamily="18" charset="0"/>
              </a:rPr>
              <a:t>  </a:t>
            </a:r>
            <a:endParaRPr lang="sk-SK" altLang="en-US" sz="2000" dirty="0">
              <a:solidFill>
                <a:srgbClr val="0432FF"/>
              </a:solidFill>
              <a:latin typeface="Bookman Old Style" panose="02050604050505020204" pitchFamily="18" charset="0"/>
            </a:endParaRPr>
          </a:p>
          <a:p>
            <a:pPr eaLnBrk="1" hangingPunct="1">
              <a:lnSpc>
                <a:spcPts val="3363"/>
              </a:lnSpc>
              <a:spcBef>
                <a:spcPct val="0"/>
              </a:spcBef>
              <a:buClrTx/>
              <a:buSzPct val="95000"/>
              <a:buFont typeface="Wingdings" pitchFamily="2" charset="2"/>
              <a:buChar char="v"/>
              <a:defRPr/>
            </a:pPr>
            <a:r>
              <a:rPr lang="sk-SK" altLang="en-US" sz="2000" dirty="0">
                <a:latin typeface="Bookman Old Style" panose="02050604050505020204" pitchFamily="18" charset="0"/>
              </a:rPr>
              <a:t> Univerzitný vedecký park (</a:t>
            </a:r>
            <a:r>
              <a:rPr lang="sk-SK" altLang="en-US" sz="2000" dirty="0" err="1">
                <a:latin typeface="Bookman Old Style" panose="02050604050505020204" pitchFamily="18" charset="0"/>
              </a:rPr>
              <a:t>cusp.uniba.sk</a:t>
            </a:r>
            <a:r>
              <a:rPr lang="sk-SK" altLang="en-US" sz="2000" dirty="0">
                <a:latin typeface="Bookman Old Style" panose="02050604050505020204" pitchFamily="18" charset="0"/>
              </a:rPr>
              <a:t>) </a:t>
            </a:r>
          </a:p>
          <a:p>
            <a:pPr eaLnBrk="1" hangingPunct="1">
              <a:lnSpc>
                <a:spcPts val="3363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sk-SK" altLang="en-US" sz="2000" dirty="0">
                <a:latin typeface="Bookman Old Style" panose="02050604050505020204" pitchFamily="18" charset="0"/>
              </a:rPr>
              <a:t> Slovenská akadémia vied (CH, FYZ a BIO)</a:t>
            </a:r>
          </a:p>
          <a:p>
            <a:pPr eaLnBrk="1" hangingPunct="1">
              <a:lnSpc>
                <a:spcPts val="3363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sk-SK" altLang="en-US" sz="2000" dirty="0">
                <a:latin typeface="Bookman Old Style" panose="02050604050505020204" pitchFamily="18" charset="0"/>
              </a:rPr>
              <a:t> Univerzity (UK, STU, UPJŠ, TU, UMB, ...)</a:t>
            </a:r>
          </a:p>
          <a:p>
            <a:pPr eaLnBrk="1" hangingPunct="1">
              <a:lnSpc>
                <a:spcPts val="3363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sk-SK" altLang="en-US" sz="2000" dirty="0">
                <a:latin typeface="Bookman Old Style" panose="02050604050505020204" pitchFamily="18" charset="0"/>
              </a:rPr>
              <a:t> Mimovládne organizácie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2">
            <a:extLst>
              <a:ext uri="{FF2B5EF4-FFF2-40B4-BE49-F238E27FC236}">
                <a16:creationId xmlns:a16="http://schemas.microsoft.com/office/drawing/2014/main" id="{C4BD06BB-B488-934B-2503-C4CDDC01C6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6650" y="148580"/>
            <a:ext cx="7158037" cy="900608"/>
          </a:xfrm>
        </p:spPr>
        <p:txBody>
          <a:bodyPr/>
          <a:lstStyle/>
          <a:p>
            <a:r>
              <a:rPr lang="en-US" altLang="en-US" sz="3200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Slovensk</a:t>
            </a:r>
            <a:r>
              <a:rPr lang="sk-SK" altLang="en-US" sz="32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é reálie (</a:t>
            </a:r>
            <a:r>
              <a:rPr lang="en-GB" sz="3200" dirty="0" err="1">
                <a:latin typeface="Bookman Old Style" panose="02050604050505020204" pitchFamily="18" charset="0"/>
              </a:rPr>
              <a:t>výdavky</a:t>
            </a:r>
            <a:r>
              <a:rPr lang="en-GB" sz="3200" dirty="0">
                <a:latin typeface="Bookman Old Style" panose="02050604050505020204" pitchFamily="18" charset="0"/>
              </a:rPr>
              <a:t> </a:t>
            </a:r>
            <a:r>
              <a:rPr lang="en-GB" sz="3200" dirty="0" err="1">
                <a:latin typeface="Bookman Old Style" panose="02050604050505020204" pitchFamily="18" charset="0"/>
              </a:rPr>
              <a:t>na</a:t>
            </a:r>
            <a:r>
              <a:rPr lang="en-GB" sz="3200" dirty="0">
                <a:latin typeface="Bookman Old Style" panose="02050604050505020204" pitchFamily="18" charset="0"/>
              </a:rPr>
              <a:t> VV )</a:t>
            </a:r>
            <a:endParaRPr lang="en-US" altLang="en-US" sz="3200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32770" name="TextBox 3">
            <a:extLst>
              <a:ext uri="{FF2B5EF4-FFF2-40B4-BE49-F238E27FC236}">
                <a16:creationId xmlns:a16="http://schemas.microsoft.com/office/drawing/2014/main" id="{6D2A46DC-1A01-C4CB-B91E-F9E83CAB8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981" y="1014809"/>
            <a:ext cx="75660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tabLst>
                <a:tab pos="3619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en-US" sz="2000" dirty="0">
                <a:latin typeface="Bookman Old Style" panose="02050604050505020204" pitchFamily="18" charset="0"/>
              </a:rPr>
              <a:t>Podpora vedy a výskumu zo strany štátu a </a:t>
            </a:r>
            <a:r>
              <a:rPr lang="sk-SK" altLang="en-US" sz="2000" dirty="0" err="1">
                <a:latin typeface="Bookman Old Style" panose="02050604050505020204" pitchFamily="18" charset="0"/>
              </a:rPr>
              <a:t>súkr.sekt</a:t>
            </a:r>
            <a:r>
              <a:rPr lang="sk-SK" altLang="en-US" sz="2000" dirty="0"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2CD171-B2A2-E6F3-973C-C3FFE7867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484784"/>
            <a:ext cx="8352928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tabLst>
                <a:tab pos="3619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latin typeface="Bookman Old Style" panose="02050604050505020204" pitchFamily="18" charset="0"/>
              </a:rPr>
              <a:t>Podiel HDP/VV: Dlhodobý cieľ EÚ je 3</a:t>
            </a:r>
            <a:r>
              <a:rPr lang="en-US" altLang="en-US" sz="2000" dirty="0">
                <a:latin typeface="Bookman Old Style" panose="02050604050505020204" pitchFamily="18" charset="0"/>
              </a:rPr>
              <a:t>%</a:t>
            </a:r>
            <a:endParaRPr lang="sk-SK" altLang="en-US" sz="2000" dirty="0">
              <a:latin typeface="Bookman Old Style" panose="020506040505050202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latin typeface="Bookman Old Style" panose="02050604050505020204" pitchFamily="18" charset="0"/>
              </a:rPr>
              <a:t>Výhľad do r. </a:t>
            </a:r>
            <a:r>
              <a:rPr lang="sk-SK" altLang="en-US" sz="2000" b="1" dirty="0">
                <a:solidFill>
                  <a:srgbClr val="008000"/>
                </a:solidFill>
                <a:latin typeface="Bookman Old Style" panose="02050604050505020204" pitchFamily="18" charset="0"/>
              </a:rPr>
              <a:t>2020</a:t>
            </a:r>
            <a:r>
              <a:rPr lang="sk-SK" altLang="en-US" sz="2000" dirty="0">
                <a:latin typeface="Bookman Old Style" panose="02050604050505020204" pitchFamily="18" charset="0"/>
              </a:rPr>
              <a:t> v SR bol </a:t>
            </a:r>
            <a:r>
              <a:rPr lang="sk-SK" altLang="en-US" sz="2000" b="1" dirty="0">
                <a:solidFill>
                  <a:srgbClr val="008000"/>
                </a:solidFill>
                <a:latin typeface="Bookman Old Style" panose="02050604050505020204" pitchFamily="18" charset="0"/>
              </a:rPr>
              <a:t>1,2</a:t>
            </a:r>
            <a:r>
              <a:rPr lang="en-US" altLang="en-US" sz="2000" b="1" dirty="0">
                <a:solidFill>
                  <a:srgbClr val="008000"/>
                </a:solidFill>
                <a:latin typeface="Bookman Old Style" panose="02050604050505020204" pitchFamily="18" charset="0"/>
              </a:rPr>
              <a:t> %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 err="1">
                <a:solidFill>
                  <a:srgbClr val="FF0000"/>
                </a:solidFill>
                <a:latin typeface="Bookman Old Style" panose="02050604050505020204" pitchFamily="18" charset="0"/>
              </a:rPr>
              <a:t>Realita</a:t>
            </a:r>
            <a:endParaRPr lang="en-US" altLang="en-US" sz="20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Bookman Old Style" panose="02050604050505020204" pitchFamily="18" charset="0"/>
              </a:rPr>
              <a:t> 	2017	2018	2019	2020   2021  2022    2023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Bookman Old Style" panose="02050604050505020204" pitchFamily="18" charset="0"/>
              </a:rPr>
              <a:t>SR	0,89	0,84	0,83	</a:t>
            </a:r>
            <a:r>
              <a:rPr lang="en-US" altLang="en-US" sz="2000" b="1" dirty="0">
                <a:solidFill>
                  <a:srgbClr val="C00000"/>
                </a:solidFill>
                <a:latin typeface="Bookman Old Style" panose="02050604050505020204" pitchFamily="18" charset="0"/>
              </a:rPr>
              <a:t>0,92    0,95  0,98    1,04</a:t>
            </a:r>
            <a:endParaRPr lang="en-US" altLang="en-US" sz="2000" dirty="0">
              <a:latin typeface="Bookman Old Style" panose="020506040505050202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Bookman Old Style" panose="02050604050505020204" pitchFamily="18" charset="0"/>
              </a:rPr>
              <a:t>EÚ	2,08	2,11	2,13	2,30    2,27    2,23    2,25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sk-SK" altLang="en-US" sz="2000" dirty="0">
              <a:latin typeface="Bookman Old Style" panose="02050604050505020204" pitchFamily="18" charset="0"/>
            </a:endParaRPr>
          </a:p>
          <a:p>
            <a:pPr eaLnBrk="1" hangingPunct="1"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Lokálne financovanie (VEGA, KEGA, APVV, Plán obnovy)</a:t>
            </a:r>
          </a:p>
          <a:p>
            <a:pPr eaLnBrk="1" hangingPunct="1"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Eurofondy, ERC, ERA </a:t>
            </a:r>
            <a:r>
              <a:rPr lang="sk-SK" altLang="en-US" sz="1800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Chair</a:t>
            </a:r>
            <a:r>
              <a:rPr lang="sk-SK" altLang="en-US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, </a:t>
            </a:r>
            <a:r>
              <a:rPr lang="sk-SK" altLang="en-US" sz="1800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Marie</a:t>
            </a:r>
            <a:r>
              <a:rPr lang="sk-SK" altLang="en-US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-Curie...  </a:t>
            </a:r>
          </a:p>
          <a:p>
            <a:pPr eaLnBrk="1" hangingPunct="1"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Zahraničné projekty (H2020)</a:t>
            </a:r>
          </a:p>
          <a:p>
            <a:pPr eaLnBrk="1" hangingPunct="1"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1800" dirty="0">
                <a:solidFill>
                  <a:srgbClr val="0000FF"/>
                </a:solidFill>
                <a:latin typeface="Bookman Old Style" panose="02050604050505020204" pitchFamily="18" charset="0"/>
              </a:rPr>
              <a:t>Participácia firiem/podnikov – </a:t>
            </a:r>
            <a:r>
              <a:rPr lang="sk-SK" altLang="en-US" sz="1800" b="1" dirty="0">
                <a:solidFill>
                  <a:srgbClr val="0000FF"/>
                </a:solidFill>
                <a:latin typeface="Bookman Old Style" panose="02050604050505020204" pitchFamily="18" charset="0"/>
              </a:rPr>
              <a:t>problém</a:t>
            </a:r>
          </a:p>
          <a:p>
            <a:pPr eaLnBrk="1" hangingPunct="1"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sz="1800" dirty="0">
                <a:latin typeface="Bookman Old Style" panose="02050604050505020204" pitchFamily="18" charset="0"/>
              </a:rPr>
              <a:t>2022 (</a:t>
            </a:r>
            <a:r>
              <a:rPr lang="en-GB" sz="1800" dirty="0" err="1">
                <a:latin typeface="Bookman Old Style" panose="02050604050505020204" pitchFamily="18" charset="0"/>
              </a:rPr>
              <a:t>nárasty</a:t>
            </a:r>
            <a:r>
              <a:rPr lang="en-GB" sz="1800" dirty="0">
                <a:latin typeface="Bookman Old Style" panose="02050604050505020204" pitchFamily="18" charset="0"/>
              </a:rPr>
              <a:t> </a:t>
            </a:r>
            <a:r>
              <a:rPr lang="en-GB" sz="1800" dirty="0" err="1">
                <a:latin typeface="Bookman Old Style" panose="02050604050505020204" pitchFamily="18" charset="0"/>
              </a:rPr>
              <a:t>voči</a:t>
            </a:r>
            <a:r>
              <a:rPr lang="en-GB" sz="1800" dirty="0">
                <a:latin typeface="Bookman Old Style" panose="02050604050505020204" pitchFamily="18" charset="0"/>
              </a:rPr>
              <a:t> 2010): </a:t>
            </a:r>
          </a:p>
          <a:p>
            <a:pPr eaLnBrk="1" hangingPunct="1"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sz="1800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vo</a:t>
            </a:r>
            <a:r>
              <a:rPr lang="en-GB" sz="1800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GB" sz="1800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verejnom</a:t>
            </a:r>
            <a:r>
              <a:rPr lang="en-GB" sz="1800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GB" sz="1800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sekt</a:t>
            </a:r>
            <a:r>
              <a:rPr lang="en-GB" sz="1800" dirty="0">
                <a:solidFill>
                  <a:srgbClr val="C00000"/>
                </a:solidFill>
                <a:latin typeface="Bookman Old Style" panose="02050604050505020204" pitchFamily="18" charset="0"/>
              </a:rPr>
              <a:t>.:    0,42 % HDP, (EÚ: 0,72 %), </a:t>
            </a:r>
            <a:r>
              <a:rPr lang="en-GB" sz="1800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nárast</a:t>
            </a:r>
            <a:r>
              <a:rPr lang="en-GB" sz="1800" dirty="0">
                <a:solidFill>
                  <a:srgbClr val="C00000"/>
                </a:solidFill>
                <a:latin typeface="Bookman Old Style" panose="02050604050505020204" pitchFamily="18" charset="0"/>
              </a:rPr>
              <a:t> o 0,07p.b. </a:t>
            </a:r>
            <a:br>
              <a:rPr lang="en-GB" sz="1800" dirty="0">
                <a:latin typeface="Bookman Old Style" panose="02050604050505020204" pitchFamily="18" charset="0"/>
              </a:rPr>
            </a:br>
            <a:r>
              <a:rPr lang="en-GB" sz="1800" dirty="0">
                <a:latin typeface="Bookman Old Style" panose="02050604050505020204" pitchFamily="18" charset="0"/>
              </a:rPr>
              <a:t>v </a:t>
            </a:r>
            <a:r>
              <a:rPr lang="en-GB" sz="1800" dirty="0" err="1">
                <a:latin typeface="Bookman Old Style" panose="02050604050505020204" pitchFamily="18" charset="0"/>
              </a:rPr>
              <a:t>súkromnom</a:t>
            </a:r>
            <a:r>
              <a:rPr lang="en-GB" sz="1800" dirty="0">
                <a:latin typeface="Bookman Old Style" panose="02050604050505020204" pitchFamily="18" charset="0"/>
              </a:rPr>
              <a:t> </a:t>
            </a:r>
            <a:r>
              <a:rPr lang="en-GB" sz="1800" dirty="0" err="1">
                <a:latin typeface="Bookman Old Style" panose="02050604050505020204" pitchFamily="18" charset="0"/>
              </a:rPr>
              <a:t>sekt</a:t>
            </a:r>
            <a:r>
              <a:rPr lang="en-GB" sz="1800" dirty="0">
                <a:latin typeface="Bookman Old Style" panose="02050604050505020204" pitchFamily="18" charset="0"/>
              </a:rPr>
              <a:t>.: 0,56 % HDP, (EÚ: 1,48 %), </a:t>
            </a:r>
            <a:r>
              <a:rPr lang="en-GB" sz="1800" dirty="0" err="1">
                <a:latin typeface="Bookman Old Style" panose="02050604050505020204" pitchFamily="18" charset="0"/>
              </a:rPr>
              <a:t>nárast</a:t>
            </a:r>
            <a:r>
              <a:rPr lang="en-GB" sz="1800" dirty="0">
                <a:latin typeface="Bookman Old Style" panose="02050604050505020204" pitchFamily="18" charset="0"/>
              </a:rPr>
              <a:t> o 0,35 </a:t>
            </a:r>
            <a:r>
              <a:rPr lang="en-GB" sz="1800" dirty="0" err="1">
                <a:latin typeface="Bookman Old Style" panose="02050604050505020204" pitchFamily="18" charset="0"/>
              </a:rPr>
              <a:t>p.b.</a:t>
            </a:r>
            <a:endParaRPr lang="en-GB" sz="1800" dirty="0">
              <a:latin typeface="Bookman Old Style" panose="02050604050505020204" pitchFamily="18" charset="0"/>
            </a:endParaRPr>
          </a:p>
          <a:p>
            <a:pPr eaLnBrk="1" hangingPunct="1"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sz="1800" b="1" dirty="0" err="1">
                <a:latin typeface="Bookman Old Style" panose="02050604050505020204" pitchFamily="18" charset="0"/>
              </a:rPr>
              <a:t>Konsolidácia</a:t>
            </a:r>
            <a:r>
              <a:rPr lang="en-GB" sz="1800" b="1" dirty="0">
                <a:latin typeface="Bookman Old Style" panose="02050604050505020204" pitchFamily="18" charset="0"/>
              </a:rPr>
              <a:t> 2024/2025 ...  </a:t>
            </a:r>
            <a:endParaRPr lang="en-US" altLang="en-US" sz="1800" b="1" dirty="0">
              <a:latin typeface="Bookman Old Style" panose="02050604050505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7E6651-6D1F-4F09-361F-6D4922D98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18" y="1916832"/>
            <a:ext cx="8645964" cy="45324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2196D6-EC1B-E864-5F12-1293917F3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628800"/>
            <a:ext cx="8552845" cy="4248472"/>
          </a:xfrm>
          <a:prstGeom prst="rect">
            <a:avLst/>
          </a:prstGeom>
        </p:spPr>
      </p:pic>
      <p:sp>
        <p:nvSpPr>
          <p:cNvPr id="33793" name="Title 1">
            <a:extLst>
              <a:ext uri="{FF2B5EF4-FFF2-40B4-BE49-F238E27FC236}">
                <a16:creationId xmlns:a16="http://schemas.microsoft.com/office/drawing/2014/main" id="{D728A59A-1906-1A06-0256-0F4ACF447B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2188" y="549275"/>
            <a:ext cx="7158037" cy="836613"/>
          </a:xfrm>
        </p:spPr>
        <p:txBody>
          <a:bodyPr/>
          <a:lstStyle/>
          <a:p>
            <a:pPr algn="ctr"/>
            <a:r>
              <a:rPr lang="sk-SK" altLang="en-US" sz="2400" dirty="0" err="1">
                <a:ea typeface="ＭＳ Ｐゴシック" panose="020B0600070205080204" pitchFamily="34" charset="-128"/>
              </a:rPr>
              <a:t>Výdavky</a:t>
            </a:r>
            <a:r>
              <a:rPr lang="sk-SK" altLang="en-US" sz="2400" dirty="0">
                <a:ea typeface="ＭＳ Ｐゴシック" panose="020B0600070205080204" pitchFamily="34" charset="-128"/>
              </a:rPr>
              <a:t> na vzdelávanie, vedu, </a:t>
            </a:r>
            <a:r>
              <a:rPr lang="sk-SK" altLang="en-US" sz="2400" dirty="0" err="1">
                <a:ea typeface="ＭＳ Ｐゴシック" panose="020B0600070205080204" pitchFamily="34" charset="-128"/>
              </a:rPr>
              <a:t>výskum</a:t>
            </a:r>
            <a:r>
              <a:rPr lang="sk-SK" altLang="en-US" sz="2400" dirty="0">
                <a:ea typeface="ＭＳ Ｐゴシック" panose="020B0600070205080204" pitchFamily="34" charset="-128"/>
              </a:rPr>
              <a:t> a šport 2024</a:t>
            </a: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BA238ED5-525E-AC6B-E9A8-6317EC26F4FF}"/>
              </a:ext>
            </a:extLst>
          </p:cNvPr>
          <p:cNvSpPr/>
          <p:nvPr/>
        </p:nvSpPr>
        <p:spPr>
          <a:xfrm>
            <a:off x="5004048" y="3861048"/>
            <a:ext cx="288032" cy="100811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C51342A-11F7-5226-0AF2-4AEA1F9075BB}"/>
              </a:ext>
            </a:extLst>
          </p:cNvPr>
          <p:cNvSpPr/>
          <p:nvPr/>
        </p:nvSpPr>
        <p:spPr>
          <a:xfrm>
            <a:off x="3203848" y="5733256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F38C56-9416-94FE-34FC-A60002C0B4D5}"/>
              </a:ext>
            </a:extLst>
          </p:cNvPr>
          <p:cNvSpPr/>
          <p:nvPr/>
        </p:nvSpPr>
        <p:spPr>
          <a:xfrm>
            <a:off x="3923928" y="5733256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E000E08-8D9A-5BD8-5027-2401BE92E23E}"/>
              </a:ext>
            </a:extLst>
          </p:cNvPr>
          <p:cNvSpPr/>
          <p:nvPr/>
        </p:nvSpPr>
        <p:spPr>
          <a:xfrm>
            <a:off x="4499992" y="5733256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3DB217-1F12-7387-781A-4AF3E674BF49}"/>
              </a:ext>
            </a:extLst>
          </p:cNvPr>
          <p:cNvCxnSpPr>
            <a:cxnSpLocks/>
          </p:cNvCxnSpPr>
          <p:nvPr/>
        </p:nvCxnSpPr>
        <p:spPr>
          <a:xfrm>
            <a:off x="971592" y="4941168"/>
            <a:ext cx="74880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6E7862F-03D0-454F-6C65-DE164F90F8DA}"/>
              </a:ext>
            </a:extLst>
          </p:cNvPr>
          <p:cNvSpPr txBox="1"/>
          <p:nvPr/>
        </p:nvSpPr>
        <p:spPr>
          <a:xfrm>
            <a:off x="1907704" y="6093296"/>
            <a:ext cx="5069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sk-SK" dirty="0">
                <a:latin typeface="Bookman Old Style" panose="02050604050505020204" pitchFamily="18" charset="0"/>
              </a:rPr>
              <a:t>Kedy bude Nobelova cena aj na Slovensku?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FE178-5981-F58D-3661-16EDFEC69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379" y="404664"/>
            <a:ext cx="7158037" cy="889025"/>
          </a:xfrm>
        </p:spPr>
        <p:txBody>
          <a:bodyPr/>
          <a:lstStyle/>
          <a:p>
            <a:r>
              <a:rPr lang="sk-SK" sz="3600" dirty="0"/>
              <a:t>Vývoj výdavkov na </a:t>
            </a:r>
            <a:r>
              <a:rPr lang="sk-SK" sz="3600" dirty="0" err="1"/>
              <a:t>VaV</a:t>
            </a:r>
            <a:r>
              <a:rPr lang="sk-SK" sz="3600" dirty="0"/>
              <a:t> v SR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0EDA43-7B50-9FA2-CDB4-1B41E29C5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669876"/>
            <a:ext cx="576064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41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2">
            <a:extLst>
              <a:ext uri="{FF2B5EF4-FFF2-40B4-BE49-F238E27FC236}">
                <a16:creationId xmlns:a16="http://schemas.microsoft.com/office/drawing/2014/main" id="{09C17D7D-047D-BAED-676C-21AA5B079C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1863" y="96839"/>
            <a:ext cx="7158037" cy="1171922"/>
          </a:xfrm>
        </p:spPr>
        <p:txBody>
          <a:bodyPr/>
          <a:lstStyle/>
          <a:p>
            <a:r>
              <a:rPr lang="en-US" altLang="en-US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Slovensk</a:t>
            </a:r>
            <a:r>
              <a:rPr lang="sk-SK" altLang="en-US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é reálie</a:t>
            </a:r>
            <a:endParaRPr lang="en-US" altLang="en-US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34818" name="TextBox 3">
            <a:extLst>
              <a:ext uri="{FF2B5EF4-FFF2-40B4-BE49-F238E27FC236}">
                <a16:creationId xmlns:a16="http://schemas.microsoft.com/office/drawing/2014/main" id="{705F710E-C1FE-75D0-6B92-7F45C191D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307" y="1196752"/>
            <a:ext cx="8131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tabLst>
                <a:tab pos="3619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en-US" sz="2400" dirty="0">
                <a:latin typeface="Bookman Old Style" panose="02050604050505020204" pitchFamily="18" charset="0"/>
              </a:rPr>
              <a:t>Podpora vedy a výskumu zo strany štátu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BB1A23-736F-6A81-B26F-8B0AE39C8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2" y="1772816"/>
            <a:ext cx="8207375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tabLst>
                <a:tab pos="3619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400" dirty="0">
                <a:latin typeface="Bookman Old Style" panose="02050604050505020204" pitchFamily="18" charset="0"/>
              </a:rPr>
              <a:t>Identifikácia špičkových tímov na univerzitách SR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400" dirty="0">
                <a:latin typeface="Bookman Old Style" panose="02050604050505020204" pitchFamily="18" charset="0"/>
              </a:rPr>
              <a:t>2015 – Akreditačná komisia – 37 vedeckých tímov tvorí špičku v SR</a:t>
            </a:r>
            <a:endParaRPr lang="sk-SK" altLang="en-US" sz="2400" b="1" dirty="0">
              <a:solidFill>
                <a:srgbClr val="008000"/>
              </a:solidFill>
              <a:latin typeface="Bookman Old Style" panose="02050604050505020204" pitchFamily="18" charset="0"/>
            </a:endParaRPr>
          </a:p>
          <a:p>
            <a:pPr eaLnBrk="1" hangingPunct="1"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19 je z Univerzity Komenského</a:t>
            </a:r>
          </a:p>
          <a:p>
            <a:pPr eaLnBrk="1" hangingPunct="1"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6 FMFI, </a:t>
            </a:r>
            <a:r>
              <a:rPr lang="sk-SK" altLang="en-US" sz="2400" dirty="0">
                <a:solidFill>
                  <a:srgbClr val="008000"/>
                </a:solidFill>
                <a:latin typeface="Bookman Old Style" panose="02050604050505020204" pitchFamily="18" charset="0"/>
              </a:rPr>
              <a:t>5 </a:t>
            </a:r>
            <a:r>
              <a:rPr lang="sk-SK" altLang="en-US" sz="2400" dirty="0" err="1">
                <a:solidFill>
                  <a:srgbClr val="008000"/>
                </a:solidFill>
                <a:latin typeface="Bookman Old Style" panose="02050604050505020204" pitchFamily="18" charset="0"/>
              </a:rPr>
              <a:t>PriF</a:t>
            </a:r>
            <a:r>
              <a:rPr lang="sk-SK" altLang="en-US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,  4 </a:t>
            </a:r>
            <a:r>
              <a:rPr lang="sk-SK" altLang="en-US" sz="2400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FiF</a:t>
            </a:r>
            <a:r>
              <a:rPr lang="sk-SK" altLang="en-US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, 2 JLF, 1 LF, 1 FMFI/</a:t>
            </a:r>
            <a:r>
              <a:rPr lang="sk-SK" altLang="en-US" sz="2400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PriF</a:t>
            </a:r>
            <a:endParaRPr lang="sk-SK" altLang="en-US" sz="24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  <a:p>
            <a:pPr eaLnBrk="1" hangingPunct="1"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2 z chémie: </a:t>
            </a:r>
            <a:r>
              <a:rPr lang="en-US" altLang="en-US" sz="2000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Katgreen</a:t>
            </a: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 (organická chémia)</a:t>
            </a:r>
            <a:r>
              <a:rPr lang="en-US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	</a:t>
            </a: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a </a:t>
            </a:r>
            <a:r>
              <a:rPr lang="en-US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TEOCHEM</a:t>
            </a: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 (teoretická a počítačová chémia)</a:t>
            </a:r>
          </a:p>
          <a:p>
            <a:pPr eaLnBrk="1" hangingPunct="1"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Nové špičkové tímy (2. výzva 2017) - ďalších 7 je z UK (z toho 2 </a:t>
            </a:r>
            <a:r>
              <a:rPr lang="sk-SK" altLang="en-US" sz="2000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PriF</a:t>
            </a: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 UK)</a:t>
            </a:r>
          </a:p>
          <a:p>
            <a:pPr eaLnBrk="1" hangingPunct="1"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400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Ďaľšia</a:t>
            </a:r>
            <a:r>
              <a:rPr lang="sk-SK" altLang="en-US" sz="2400" dirty="0">
                <a:solidFill>
                  <a:srgbClr val="0000FF"/>
                </a:solidFill>
                <a:latin typeface="Bookman Old Style" panose="02050604050505020204" pitchFamily="18" charset="0"/>
              </a:rPr>
              <a:t> výzva na špičkové tímy – </a:t>
            </a:r>
            <a:r>
              <a:rPr lang="sk-SK" altLang="en-US" sz="2400" b="1" dirty="0">
                <a:solidFill>
                  <a:srgbClr val="0000FF"/>
                </a:solidFill>
                <a:latin typeface="Bookman Old Style" panose="02050604050505020204" pitchFamily="18" charset="0"/>
              </a:rPr>
              <a:t>zrušené</a:t>
            </a:r>
          </a:p>
          <a:p>
            <a:pPr eaLnBrk="1" hangingPunct="1"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Namiesto AK vznikla Akreditačná agentúra, ALE ... </a:t>
            </a:r>
            <a:r>
              <a:rPr lang="sk-SK" altLang="en-US" sz="2000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(zvyšok textu bol auto-cenzurovaný)</a:t>
            </a:r>
            <a:endParaRPr lang="en-US" altLang="en-US" sz="2000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2">
            <a:extLst>
              <a:ext uri="{FF2B5EF4-FFF2-40B4-BE49-F238E27FC236}">
                <a16:creationId xmlns:a16="http://schemas.microsoft.com/office/drawing/2014/main" id="{0916DEA9-9685-31A0-39FA-5FB15D8F7D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Slovensk</a:t>
            </a:r>
            <a:r>
              <a:rPr lang="sk-SK" altLang="en-US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é reálie</a:t>
            </a:r>
            <a:endParaRPr lang="en-US" altLang="en-US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35842" name="TextBox 3">
            <a:extLst>
              <a:ext uri="{FF2B5EF4-FFF2-40B4-BE49-F238E27FC236}">
                <a16:creationId xmlns:a16="http://schemas.microsoft.com/office/drawing/2014/main" id="{C2EA9D08-0E94-D763-96DE-2792C8109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700213"/>
            <a:ext cx="71612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tabLst>
                <a:tab pos="3619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en-US" sz="2800">
                <a:latin typeface="Bookman Old Style" panose="02050604050505020204" pitchFamily="18" charset="0"/>
              </a:rPr>
              <a:t>Recept na prežitie/úspech?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9D5467-F74F-1B70-E812-B9B579FA8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349500"/>
            <a:ext cx="8207375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tabLst>
                <a:tab pos="36195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tabLst>
                <a:tab pos="36195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Grantová súťaž (VEGA, APVV)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Národný štipendijný program (SAIA)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Zahraničné štipendiá (V4, </a:t>
            </a:r>
            <a:r>
              <a:rPr lang="sk-SK" altLang="en-US" sz="2000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Humboldt</a:t>
            </a: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, </a:t>
            </a:r>
            <a:r>
              <a:rPr lang="sk-SK" altLang="en-US" sz="2000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Fulbright</a:t>
            </a: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, </a:t>
            </a:r>
            <a:r>
              <a:rPr lang="sk-SK" altLang="en-US" sz="2000" i="1" dirty="0" err="1">
                <a:solidFill>
                  <a:srgbClr val="0000FF"/>
                </a:solidFill>
                <a:latin typeface="Bookman Old Style" panose="02050604050505020204" pitchFamily="18" charset="0"/>
              </a:rPr>
              <a:t>co-tutelle</a:t>
            </a: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...)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ERC granty, ERA granty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Medzinárodná spolupráca (NATO, bilaterálne APVV, ...)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Publish</a:t>
            </a:r>
            <a:r>
              <a:rPr lang="sk-SK" altLang="en-US" sz="2000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 or  </a:t>
            </a:r>
            <a:r>
              <a:rPr lang="sk-SK" altLang="en-US" sz="2000" i="1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perrish</a:t>
            </a:r>
            <a:endParaRPr lang="sk-SK" altLang="en-US" sz="2000" i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  <a:p>
            <a:pPr eaLnBrk="1" hangingPunct="1">
              <a:spcBef>
                <a:spcPts val="18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Všestrannosť (u nás CH, F, M...)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Zvedavosť, tvrdohlavosť a samostatnosť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Odvaha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Jazyky (nielen cudzie...)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sk-SK" altLang="en-US" sz="2000" dirty="0">
                <a:solidFill>
                  <a:srgbClr val="0000FF"/>
                </a:solidFill>
                <a:latin typeface="Bookman Old Style" panose="02050604050505020204" pitchFamily="18" charset="0"/>
              </a:rPr>
              <a:t>„koaličný potenciál“ ( = tím)</a:t>
            </a:r>
            <a:endParaRPr lang="en-US" altLang="en-US" sz="2000" dirty="0">
              <a:solidFill>
                <a:srgbClr val="0000FF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206C0B-3343-2A80-7521-98ED90BCD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205063"/>
            <a:ext cx="6042826" cy="45363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F14537D-88DC-24A0-A266-810E010FF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77" y="44624"/>
            <a:ext cx="7029623" cy="223224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9E8244-89AB-56E8-5611-7D82DA82D888}"/>
              </a:ext>
            </a:extLst>
          </p:cNvPr>
          <p:cNvCxnSpPr>
            <a:endCxn id="4" idx="2"/>
          </p:cNvCxnSpPr>
          <p:nvPr/>
        </p:nvCxnSpPr>
        <p:spPr>
          <a:xfrm flipV="1">
            <a:off x="2555776" y="2276871"/>
            <a:ext cx="2101813" cy="1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014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ouffe_eIONO2_" descr="Bouffe_eIONO2_">
            <a:hlinkClick r:id="" action="ppaction://media"/>
            <a:extLst>
              <a:ext uri="{FF2B5EF4-FFF2-40B4-BE49-F238E27FC236}">
                <a16:creationId xmlns:a16="http://schemas.microsoft.com/office/drawing/2014/main" id="{EC2B8E4A-B24F-004C-B0DE-C16AA421F3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4763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3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2_1.4-0.2-2_speedup">
            <a:hlinkClick r:id="" action="ppaction://media"/>
            <a:extLst>
              <a:ext uri="{FF2B5EF4-FFF2-40B4-BE49-F238E27FC236}">
                <a16:creationId xmlns:a16="http://schemas.microsoft.com/office/drawing/2014/main" id="{CBDE372E-AF7F-A975-1828-FBED4757B3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520" y="1196752"/>
            <a:ext cx="5521995" cy="55219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825494-799A-FA0A-FEA7-D70D26D12C8F}"/>
              </a:ext>
            </a:extLst>
          </p:cNvPr>
          <p:cNvSpPr txBox="1"/>
          <p:nvPr/>
        </p:nvSpPr>
        <p:spPr>
          <a:xfrm>
            <a:off x="5796136" y="2204864"/>
            <a:ext cx="29523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latin typeface="Bookman Old Style" panose="02050604050505020204" pitchFamily="18" charset="0"/>
              </a:rPr>
              <a:t>Rovnovážna vzdialenosť </a:t>
            </a:r>
            <a:br>
              <a:rPr lang="sk-SK" dirty="0">
                <a:latin typeface="Bookman Old Style" panose="02050604050505020204" pitchFamily="18" charset="0"/>
              </a:rPr>
            </a:br>
            <a:r>
              <a:rPr lang="sk-SK" dirty="0">
                <a:latin typeface="Bookman Old Style" panose="02050604050505020204" pitchFamily="18" charset="0"/>
              </a:rPr>
              <a:t>R(H-H) = 0.741Å</a:t>
            </a:r>
          </a:p>
          <a:p>
            <a:endParaRPr lang="sk-SK" dirty="0">
              <a:latin typeface="Bookman Old Style" panose="02050604050505020204" pitchFamily="18" charset="0"/>
            </a:endParaRPr>
          </a:p>
          <a:p>
            <a:r>
              <a:rPr lang="sk-SK" dirty="0">
                <a:latin typeface="Bookman Old Style" panose="02050604050505020204" pitchFamily="18" charset="0"/>
              </a:rPr>
              <a:t>Väzbová energia </a:t>
            </a:r>
            <a:br>
              <a:rPr lang="sk-SK" dirty="0">
                <a:latin typeface="Bookman Old Style" panose="02050604050505020204" pitchFamily="18" charset="0"/>
              </a:rPr>
            </a:br>
            <a:r>
              <a:rPr lang="sk-SK" dirty="0">
                <a:latin typeface="Bookman Old Style" panose="02050604050505020204" pitchFamily="18" charset="0"/>
              </a:rPr>
              <a:t>432 </a:t>
            </a:r>
            <a:r>
              <a:rPr lang="sk-SK" dirty="0" err="1">
                <a:latin typeface="Bookman Old Style" panose="02050604050505020204" pitchFamily="18" charset="0"/>
              </a:rPr>
              <a:t>kJ</a:t>
            </a:r>
            <a:r>
              <a:rPr lang="sk-SK" dirty="0">
                <a:latin typeface="Bookman Old Style" panose="02050604050505020204" pitchFamily="18" charset="0"/>
              </a:rPr>
              <a:t>/mol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0B80A29-1E0B-7840-3FF9-AF5845E05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3" y="96839"/>
            <a:ext cx="7488832" cy="1027906"/>
          </a:xfrm>
        </p:spPr>
        <p:txBody>
          <a:bodyPr/>
          <a:lstStyle/>
          <a:p>
            <a:r>
              <a:rPr lang="sk-SK" sz="2400" dirty="0">
                <a:latin typeface="Bookman Old Style" panose="02050604050505020204" pitchFamily="18" charset="0"/>
              </a:rPr>
              <a:t>Vývoj elektrónovej hustoty pri tvorbe H</a:t>
            </a:r>
            <a:r>
              <a:rPr lang="sk-SK" sz="2400" baseline="-25000" dirty="0">
                <a:latin typeface="Bookman Old Style" panose="02050604050505020204" pitchFamily="18" charset="0"/>
              </a:rPr>
              <a:t>2 </a:t>
            </a:r>
            <a:r>
              <a:rPr lang="sk-SK" sz="2400" dirty="0">
                <a:latin typeface="Bookman Old Style" panose="02050604050505020204" pitchFamily="18" charset="0"/>
              </a:rPr>
              <a:t>(výpočet)</a:t>
            </a:r>
          </a:p>
        </p:txBody>
      </p:sp>
    </p:spTree>
    <p:extLst>
      <p:ext uri="{BB962C8B-B14F-4D97-AF65-F5344CB8AC3E}">
        <p14:creationId xmlns:p14="http://schemas.microsoft.com/office/powerpoint/2010/main" val="389504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5" name="Picture 9" descr="Osawa-C60">
            <a:extLst>
              <a:ext uri="{FF2B5EF4-FFF2-40B4-BE49-F238E27FC236}">
                <a16:creationId xmlns:a16="http://schemas.microsoft.com/office/drawing/2014/main" id="{1CF94492-7B3C-A021-3B46-E60ABD7DF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84" y="1916832"/>
            <a:ext cx="2547248" cy="4236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4" name="Rectangle 4">
            <a:extLst>
              <a:ext uri="{FF2B5EF4-FFF2-40B4-BE49-F238E27FC236}">
                <a16:creationId xmlns:a16="http://schemas.microsoft.com/office/drawing/2014/main" id="{E862FD07-BB3D-1049-EB14-8D7B94D0DA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1863" y="285750"/>
            <a:ext cx="7158037" cy="766986"/>
          </a:xfrm>
        </p:spPr>
        <p:txBody>
          <a:bodyPr/>
          <a:lstStyle/>
          <a:p>
            <a:pPr eaLnBrk="1" hangingPunct="1"/>
            <a:r>
              <a:rPr lang="sk-SK" altLang="en-US" i="1" dirty="0">
                <a:solidFill>
                  <a:srgbClr val="660033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Lingua </a:t>
            </a:r>
            <a:r>
              <a:rPr lang="sk-SK" altLang="en-US" i="1" dirty="0" err="1">
                <a:solidFill>
                  <a:srgbClr val="660033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franca</a:t>
            </a:r>
            <a:endParaRPr lang="en-US" altLang="en-US" i="1" dirty="0">
              <a:solidFill>
                <a:srgbClr val="660033"/>
              </a:solidFill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24583" name="Text Box 7">
            <a:extLst>
              <a:ext uri="{FF2B5EF4-FFF2-40B4-BE49-F238E27FC236}">
                <a16:creationId xmlns:a16="http://schemas.microsoft.com/office/drawing/2014/main" id="{844DD7C7-4D21-B127-0861-AE2A7B1C8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63" y="5903913"/>
            <a:ext cx="4005262" cy="671512"/>
          </a:xfrm>
          <a:prstGeom prst="rect">
            <a:avLst/>
          </a:prstGeom>
          <a:solidFill>
            <a:srgbClr val="FFFF99">
              <a:alpha val="7803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en-US" sz="1800">
                <a:latin typeface="Comic Sans MS" panose="030F0902030302020204" pitchFamily="66" charset="0"/>
              </a:rPr>
              <a:t>Osawa, E. </a:t>
            </a:r>
            <a:r>
              <a:rPr lang="en-US" altLang="en-US" sz="1800">
                <a:latin typeface="Comic Sans MS" panose="030F0902030302020204" pitchFamily="66" charset="0"/>
              </a:rPr>
              <a:t>Superaromaticity. Kagaku </a:t>
            </a:r>
            <a:r>
              <a:rPr lang="sk-SK" altLang="en-US" sz="1800">
                <a:latin typeface="Comic Sans MS" panose="030F0902030302020204" pitchFamily="66" charset="0"/>
              </a:rPr>
              <a:t> </a:t>
            </a:r>
            <a:r>
              <a:rPr lang="en-US" altLang="en-US" sz="1800">
                <a:latin typeface="Comic Sans MS" panose="030F0902030302020204" pitchFamily="66" charset="0"/>
              </a:rPr>
              <a:t>(Kyoto) 25 (</a:t>
            </a:r>
            <a:r>
              <a:rPr lang="en-US" altLang="en-US" sz="2000">
                <a:solidFill>
                  <a:srgbClr val="CC0000"/>
                </a:solidFill>
                <a:latin typeface="Comic Sans MS" panose="030F0902030302020204" pitchFamily="66" charset="0"/>
              </a:rPr>
              <a:t>1970</a:t>
            </a:r>
            <a:r>
              <a:rPr lang="en-US" altLang="en-US" sz="1800">
                <a:latin typeface="Comic Sans MS" panose="030F0902030302020204" pitchFamily="66" charset="0"/>
              </a:rPr>
              <a:t>), pp. 854–863. </a:t>
            </a:r>
          </a:p>
        </p:txBody>
      </p:sp>
      <p:pic>
        <p:nvPicPr>
          <p:cNvPr id="24587" name="Picture 11" descr="fulleren">
            <a:extLst>
              <a:ext uri="{FF2B5EF4-FFF2-40B4-BE49-F238E27FC236}">
                <a16:creationId xmlns:a16="http://schemas.microsoft.com/office/drawing/2014/main" id="{41FD1A06-6145-D452-33A0-A52DAB998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825" y="1854200"/>
            <a:ext cx="4905375" cy="355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Picture 12" descr="160px-C60_isosurface">
            <a:extLst>
              <a:ext uri="{FF2B5EF4-FFF2-40B4-BE49-F238E27FC236}">
                <a16:creationId xmlns:a16="http://schemas.microsoft.com/office/drawing/2014/main" id="{A8B9E031-D987-2CF2-29B3-DC29782E1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975" y="188913"/>
            <a:ext cx="20320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6" name="Text Box 10">
            <a:extLst>
              <a:ext uri="{FF2B5EF4-FFF2-40B4-BE49-F238E27FC236}">
                <a16:creationId xmlns:a16="http://schemas.microsoft.com/office/drawing/2014/main" id="{8D0D9075-066F-F5DA-84C7-52003B6A6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357813"/>
            <a:ext cx="4275138" cy="1220787"/>
          </a:xfrm>
          <a:prstGeom prst="rect">
            <a:avLst/>
          </a:prstGeom>
          <a:solidFill>
            <a:srgbClr val="FFFF99">
              <a:alpha val="6588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Comic Sans MS" panose="030F0902030302020204" pitchFamily="66" charset="0"/>
              </a:rPr>
              <a:t>H. W. Kroto, J. R. Heath, S. C. O'Brien, R. F. Curl and R. E. Smalley (</a:t>
            </a:r>
            <a:r>
              <a:rPr lang="en-US" altLang="en-US" sz="2000">
                <a:solidFill>
                  <a:srgbClr val="CC0000"/>
                </a:solidFill>
                <a:latin typeface="Comic Sans MS" panose="030F0902030302020204" pitchFamily="66" charset="0"/>
              </a:rPr>
              <a:t>1985</a:t>
            </a:r>
            <a:r>
              <a:rPr lang="en-US" altLang="en-US" sz="1800">
                <a:latin typeface="Comic Sans MS" panose="030F0902030302020204" pitchFamily="66" charset="0"/>
              </a:rPr>
              <a:t>). "C60: Buckminsterfullerene". Nature 318: 162–163. </a:t>
            </a:r>
          </a:p>
        </p:txBody>
      </p:sp>
      <p:sp>
        <p:nvSpPr>
          <p:cNvPr id="24589" name="Oval 13">
            <a:extLst>
              <a:ext uri="{FF2B5EF4-FFF2-40B4-BE49-F238E27FC236}">
                <a16:creationId xmlns:a16="http://schemas.microsoft.com/office/drawing/2014/main" id="{DBF81EF8-112B-5F77-0928-597A980A0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6325" y="1943100"/>
            <a:ext cx="946150" cy="811213"/>
          </a:xfrm>
          <a:prstGeom prst="ellipse">
            <a:avLst/>
          </a:prstGeom>
          <a:solidFill>
            <a:srgbClr val="FFFFCC">
              <a:alpha val="18039"/>
            </a:srgbClr>
          </a:solidFill>
          <a:ln w="28575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Comic Sans MS" panose="030F09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1E8E52-722E-DF36-8E7F-54AE51749DCA}"/>
              </a:ext>
            </a:extLst>
          </p:cNvPr>
          <p:cNvSpPr txBox="1"/>
          <p:nvPr/>
        </p:nvSpPr>
        <p:spPr>
          <a:xfrm>
            <a:off x="899592" y="1052736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...a language that is adopted as a common language between speakers whose native languages are different.</a:t>
            </a:r>
            <a:endParaRPr lang="sk-SK" sz="16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 animBg="1"/>
      <p:bldP spid="24586" grpId="0" animBg="1"/>
      <p:bldP spid="2458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22FF02CB-2EE8-37A1-3ABD-AFC55460BE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altLang="en-US" sz="3200" i="1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rPr>
              <a:t>Odd. teoretickej a počítačovej chémie Katedry FTCH PriF UK</a:t>
            </a:r>
            <a:endParaRPr lang="en-US" altLang="en-US" sz="3200" i="1">
              <a:solidFill>
                <a:schemeClr val="tx1"/>
              </a:solidFill>
              <a:latin typeface="Comic Sans MS" panose="030F0902030302020204" pitchFamily="66" charset="0"/>
              <a:ea typeface="ＭＳ Ｐゴシック" panose="020B0600070205080204" pitchFamily="34" charset="-128"/>
            </a:endParaRPr>
          </a:p>
        </p:txBody>
      </p:sp>
      <p:sp>
        <p:nvSpPr>
          <p:cNvPr id="39938" name="Rectangle 6">
            <a:extLst>
              <a:ext uri="{FF2B5EF4-FFF2-40B4-BE49-F238E27FC236}">
                <a16:creationId xmlns:a16="http://schemas.microsoft.com/office/drawing/2014/main" id="{5E7B1CBA-91FE-588D-A524-7993B4B0F8F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283200" y="1916113"/>
            <a:ext cx="3321050" cy="4465637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sk-SK" altLang="en-US" sz="1800" b="1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Študenti – doktorandi </a:t>
            </a:r>
            <a:r>
              <a:rPr lang="sk-SK" altLang="en-US" sz="1800" b="1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TPCh</a:t>
            </a:r>
            <a:endParaRPr lang="sk-SK" altLang="en-US" sz="1800" b="1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sk-SK" altLang="en-US" sz="1800" b="1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algn="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sk-SK" altLang="en-US" sz="1800" dirty="0" err="1">
                <a:solidFill>
                  <a:srgbClr val="0000FF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Ádám</a:t>
            </a:r>
            <a:r>
              <a:rPr lang="sk-SK" altLang="en-US" sz="1800" dirty="0">
                <a:solidFill>
                  <a:srgbClr val="0000FF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</a:t>
            </a:r>
            <a:r>
              <a:rPr lang="sk-SK" altLang="en-US" sz="1800" dirty="0" err="1">
                <a:solidFill>
                  <a:srgbClr val="0000FF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Lévardi</a:t>
            </a:r>
            <a:endParaRPr lang="sk-SK" altLang="en-US" sz="1800" dirty="0">
              <a:solidFill>
                <a:srgbClr val="0000FF"/>
              </a:solidFill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algn="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sk-SK" altLang="en-US" sz="1800" dirty="0">
                <a:solidFill>
                  <a:srgbClr val="0000FF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Martin </a:t>
            </a:r>
            <a:r>
              <a:rPr lang="sk-SK" altLang="en-US" sz="1800" dirty="0" err="1">
                <a:solidFill>
                  <a:srgbClr val="0000FF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Oštadický</a:t>
            </a:r>
            <a:endParaRPr lang="sk-SK" altLang="en-US" sz="1800" dirty="0">
              <a:solidFill>
                <a:srgbClr val="0000FF"/>
              </a:solidFill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algn="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sk-SK" altLang="en-US" sz="1800" dirty="0">
                <a:solidFill>
                  <a:srgbClr val="0000FF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Sylvia </a:t>
            </a:r>
            <a:r>
              <a:rPr lang="sk-SK" altLang="en-US" sz="1800" dirty="0" err="1">
                <a:solidFill>
                  <a:srgbClr val="0000FF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Kaviraj</a:t>
            </a:r>
            <a:endParaRPr lang="sk-SK" altLang="en-US" sz="1800" dirty="0">
              <a:solidFill>
                <a:srgbClr val="0000FF"/>
              </a:solidFill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algn="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sk-SK" altLang="en-US" sz="1800" dirty="0" err="1">
                <a:solidFill>
                  <a:srgbClr val="0000FF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Raveena</a:t>
            </a:r>
            <a:r>
              <a:rPr lang="sk-SK" altLang="en-US" sz="1800" dirty="0">
                <a:solidFill>
                  <a:srgbClr val="0000FF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</a:t>
            </a:r>
            <a:r>
              <a:rPr lang="sk-SK" altLang="en-US" sz="1800" dirty="0" err="1">
                <a:solidFill>
                  <a:srgbClr val="0000FF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Jat</a:t>
            </a:r>
            <a:endParaRPr lang="sk-SK" altLang="en-US" sz="1800" dirty="0">
              <a:solidFill>
                <a:srgbClr val="0000FF"/>
              </a:solidFill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algn="r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sk-SK" altLang="en-US" sz="1800" dirty="0">
                <a:solidFill>
                  <a:srgbClr val="0000FF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Martin </a:t>
            </a:r>
            <a:r>
              <a:rPr lang="sk-SK" altLang="en-US" sz="1800" dirty="0" err="1">
                <a:solidFill>
                  <a:srgbClr val="0000FF"/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Žňava</a:t>
            </a:r>
            <a:endParaRPr lang="sk-SK" altLang="en-US" sz="1800" dirty="0">
              <a:solidFill>
                <a:srgbClr val="0000FF"/>
              </a:solidFill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39939" name="Rectangle 8">
            <a:extLst>
              <a:ext uri="{FF2B5EF4-FFF2-40B4-BE49-F238E27FC236}">
                <a16:creationId xmlns:a16="http://schemas.microsoft.com/office/drawing/2014/main" id="{5675F374-FBEA-8F19-E49D-63680AB8DF8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844674"/>
            <a:ext cx="7200478" cy="4752677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Font typeface="Wingdings" pitchFamily="2" charset="2"/>
              <a:buNone/>
            </a:pPr>
            <a:r>
              <a:rPr lang="sk-SK" altLang="en-US" sz="1800" b="1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Učitelia</a:t>
            </a:r>
          </a:p>
          <a:p>
            <a:pPr eaLnBrk="1" hangingPunct="1">
              <a:lnSpc>
                <a:spcPct val="114000"/>
              </a:lnSpc>
              <a:buFont typeface="Wingdings" pitchFamily="2" charset="2"/>
              <a:buNone/>
            </a:pPr>
            <a:r>
              <a:rPr lang="sk-SK" altLang="en-US" sz="18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Doc. Pavel Neogrády</a:t>
            </a:r>
            <a:r>
              <a:rPr lang="en-US" altLang="en-US" sz="18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</a:t>
            </a:r>
            <a:r>
              <a:rPr lang="en-US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(</a:t>
            </a:r>
            <a:r>
              <a:rPr lang="en-US" altLang="en-US" sz="1400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pavel.neogrady@uniba.sk</a:t>
            </a:r>
            <a:r>
              <a:rPr lang="en-US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)</a:t>
            </a:r>
            <a:endParaRPr lang="sk-SK" altLang="en-US" sz="1800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14000"/>
              </a:lnSpc>
              <a:buFont typeface="Wingdings" pitchFamily="2" charset="2"/>
              <a:buNone/>
            </a:pPr>
            <a:r>
              <a:rPr lang="sk-SK" altLang="en-US" sz="18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Doc. Tomáš Bučko</a:t>
            </a:r>
            <a:r>
              <a:rPr lang="en-US" altLang="en-US" sz="18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 </a:t>
            </a:r>
            <a:r>
              <a:rPr lang="en-US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(</a:t>
            </a:r>
            <a:r>
              <a:rPr lang="en-US" altLang="en-US" sz="1400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tomas.bucko@uniba.sk</a:t>
            </a:r>
            <a:r>
              <a:rPr lang="en-US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)</a:t>
            </a:r>
            <a:endParaRPr lang="sk-SK" altLang="en-US" sz="1800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14000"/>
              </a:lnSpc>
              <a:buFont typeface="Wingdings" pitchFamily="2" charset="2"/>
              <a:buNone/>
            </a:pPr>
            <a:r>
              <a:rPr lang="sk-SK" altLang="en-US" sz="18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Dr. Michal Pitoňák</a:t>
            </a:r>
            <a:r>
              <a:rPr lang="en-US" altLang="en-US" sz="18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</a:t>
            </a:r>
            <a:r>
              <a:rPr lang="en-US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(</a:t>
            </a:r>
            <a:r>
              <a:rPr lang="en-US" altLang="en-US" sz="1400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michal.pitonak@uniba.sk</a:t>
            </a:r>
            <a:r>
              <a:rPr lang="en-US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)</a:t>
            </a:r>
          </a:p>
          <a:p>
            <a:pPr eaLnBrk="1" hangingPunct="1">
              <a:lnSpc>
                <a:spcPct val="114000"/>
              </a:lnSpc>
              <a:buFont typeface="Wingdings" pitchFamily="2" charset="2"/>
              <a:buNone/>
            </a:pPr>
            <a:r>
              <a:rPr lang="sk-SK" altLang="en-US" sz="18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Dr. Lukáš F. </a:t>
            </a:r>
            <a:r>
              <a:rPr lang="sk-SK" altLang="en-US" sz="1800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Pašteka</a:t>
            </a:r>
            <a:r>
              <a:rPr lang="sk-SK" altLang="en-US" sz="18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</a:t>
            </a:r>
            <a:r>
              <a:rPr lang="sk-SK" altLang="en-US" sz="1800" dirty="0">
                <a:solidFill>
                  <a:schemeClr val="bg1">
                    <a:lumMod val="50000"/>
                  </a:schemeClr>
                </a:solidFill>
                <a:latin typeface="Bookman Old Style" panose="02050604050505020204" pitchFamily="18" charset="0"/>
                <a:ea typeface="ＭＳ Ｐゴシック" panose="020B0600070205080204" pitchFamily="34" charset="-128"/>
              </a:rPr>
              <a:t>	</a:t>
            </a:r>
            <a:r>
              <a:rPr lang="en-US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(</a:t>
            </a:r>
            <a:r>
              <a:rPr lang="en-US" altLang="en-US" sz="1400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lukas.pasteka@uniba.sk</a:t>
            </a:r>
            <a:r>
              <a:rPr lang="en-US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)</a:t>
            </a:r>
          </a:p>
          <a:p>
            <a:pPr eaLnBrk="1" hangingPunct="1">
              <a:lnSpc>
                <a:spcPct val="114000"/>
              </a:lnSpc>
              <a:buFont typeface="Wingdings" pitchFamily="2" charset="2"/>
              <a:buNone/>
            </a:pPr>
            <a:r>
              <a:rPr lang="en-US" altLang="en-US" sz="18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Dr. Michal </a:t>
            </a:r>
            <a:r>
              <a:rPr lang="en-US" altLang="en-US" sz="1800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Repiský</a:t>
            </a:r>
            <a:r>
              <a:rPr lang="en-US" altLang="en-US" sz="18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</a:t>
            </a:r>
            <a:r>
              <a:rPr lang="en-US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(</a:t>
            </a:r>
            <a:r>
              <a:rPr lang="en-US" altLang="en-US" sz="1400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michal.repisky@uniba.sk</a:t>
            </a:r>
            <a:r>
              <a:rPr lang="en-US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)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None/>
            </a:pPr>
            <a:r>
              <a:rPr lang="sk-SK" altLang="en-US" sz="18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Dr. Monika </a:t>
            </a:r>
            <a:r>
              <a:rPr lang="sk-SK" altLang="en-US" sz="1800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Gešvandtnerová</a:t>
            </a:r>
            <a:r>
              <a:rPr lang="sk-SK" altLang="en-US" sz="18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</a:t>
            </a:r>
            <a:r>
              <a:rPr lang="sk-SK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(</a:t>
            </a:r>
            <a:r>
              <a:rPr lang="sk-SK" altLang="en-US" sz="1400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monika.gesvandtnerova@uniba.sk</a:t>
            </a:r>
            <a:r>
              <a:rPr lang="sk-SK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) </a:t>
            </a:r>
            <a:endParaRPr lang="sk-SK" altLang="en-US" sz="1600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40000"/>
              </a:lnSpc>
              <a:buFont typeface="Wingdings" pitchFamily="2" charset="2"/>
              <a:buNone/>
            </a:pPr>
            <a:r>
              <a:rPr lang="sk-SK" altLang="en-US" sz="18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Dr. Dávid Vrška </a:t>
            </a:r>
            <a:r>
              <a:rPr lang="sk-SK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(david.vrska@uniba.sk)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None/>
            </a:pPr>
            <a:r>
              <a:rPr lang="sk-SK" altLang="en-US" sz="16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Čiastočný úväzok</a:t>
            </a:r>
          </a:p>
          <a:p>
            <a:pPr eaLnBrk="1" hangingPunct="1">
              <a:lnSpc>
                <a:spcPct val="114000"/>
              </a:lnSpc>
              <a:buNone/>
            </a:pPr>
            <a:r>
              <a:rPr lang="sk-SK" altLang="en-US" sz="16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Prof. Vladimír </a:t>
            </a:r>
            <a:r>
              <a:rPr lang="sk-SK" altLang="en-US" sz="1600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Kell</a:t>
            </a:r>
            <a:r>
              <a:rPr lang="en-US" altLang="en-US" sz="1600" dirty="0" err="1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ö</a:t>
            </a:r>
            <a:r>
              <a:rPr lang="en-US" altLang="en-US" sz="16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  </a:t>
            </a:r>
            <a:r>
              <a:rPr lang="en-US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(kello1@uniba.sk)</a:t>
            </a:r>
            <a:endParaRPr lang="sk-SK" altLang="en-US" sz="1400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14000"/>
              </a:lnSpc>
              <a:buNone/>
            </a:pPr>
            <a:r>
              <a:rPr lang="sk-SK" altLang="en-US" sz="16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Prof. Miroslav Urban</a:t>
            </a:r>
            <a:r>
              <a:rPr lang="en-US" altLang="en-US" sz="16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 </a:t>
            </a:r>
            <a:r>
              <a:rPr lang="en-US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(urban1@uniba.sk)</a:t>
            </a:r>
            <a:endParaRPr lang="sk-SK" altLang="en-US" sz="1600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14000"/>
              </a:lnSpc>
              <a:buNone/>
            </a:pPr>
            <a:r>
              <a:rPr lang="sk-SK" altLang="en-US" sz="16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Prof. Ivan Černušák</a:t>
            </a:r>
            <a:r>
              <a:rPr lang="en-US" altLang="en-US" sz="16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 </a:t>
            </a:r>
            <a:r>
              <a:rPr lang="en-US" altLang="en-US" sz="1400" dirty="0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(cernusak1@uniba.sk)</a:t>
            </a:r>
            <a:endParaRPr lang="sk-SK" altLang="en-US" sz="1600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40000"/>
              </a:lnSpc>
              <a:buFont typeface="Wingdings" pitchFamily="2" charset="2"/>
              <a:buNone/>
            </a:pPr>
            <a:endParaRPr lang="sk-SK" altLang="en-US" sz="1400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140000"/>
              </a:lnSpc>
              <a:buFont typeface="Wingdings" pitchFamily="2" charset="2"/>
              <a:buNone/>
            </a:pPr>
            <a:endParaRPr lang="sk-SK" altLang="en-US" sz="1800" dirty="0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3" descr="D:\D-Documents\ppt\Obrazky-Filmy\c4h6-virtualmo-manifold.tif">
            <a:extLst>
              <a:ext uri="{FF2B5EF4-FFF2-40B4-BE49-F238E27FC236}">
                <a16:creationId xmlns:a16="http://schemas.microsoft.com/office/drawing/2014/main" id="{E08089FF-840E-5A8A-5F7C-BCDFDF94B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51038"/>
            <a:ext cx="7812087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2" name="Title 3">
            <a:extLst>
              <a:ext uri="{FF2B5EF4-FFF2-40B4-BE49-F238E27FC236}">
                <a16:creationId xmlns:a16="http://schemas.microsoft.com/office/drawing/2014/main" id="{E1015CE2-9E93-7197-9091-51CF5224E7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en-US">
                <a:latin typeface="Bookman Old Style" panose="02050604050505020204" pitchFamily="18" charset="0"/>
                <a:ea typeface="ＭＳ Ｐゴシック" panose="020B0600070205080204" pitchFamily="34" charset="-128"/>
              </a:rPr>
              <a:t>Ďakujem za pozornosť</a:t>
            </a:r>
            <a:endParaRPr lang="en-US" altLang="en-US">
              <a:latin typeface="Bookman Old Style" panose="020506040505050202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B5081D2-F681-D4EA-4B31-F42A90951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916832"/>
            <a:ext cx="6912768" cy="429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24532"/>
      </p:ext>
    </p:extLst>
  </p:cSld>
  <p:clrMapOvr>
    <a:masterClrMapping/>
  </p:clrMapOvr>
</p:sld>
</file>

<file path=ppt/theme/theme1.xml><?xml version="1.0" encoding="utf-8"?>
<a:theme xmlns:a="http://schemas.openxmlformats.org/drawingml/2006/main" name="Os">
  <a:themeElements>
    <a:clrScheme name="Os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>
            <a:latin typeface="Bookman Old Style" panose="02050604050505020204" pitchFamily="18" charset="0"/>
          </a:defRPr>
        </a:defPPr>
      </a:lstStyle>
    </a:txDef>
  </a:objectDefaults>
  <a:extraClrSchemeLst>
    <a:extraClrScheme>
      <a:clrScheme name="O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16246</TotalTime>
  <Words>1553</Words>
  <Application>Microsoft Macintosh PowerPoint</Application>
  <PresentationFormat>On-screen Show (4:3)</PresentationFormat>
  <Paragraphs>257</Paragraphs>
  <Slides>30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0" baseType="lpstr">
      <vt:lpstr>ＭＳ Ｐゴシック</vt:lpstr>
      <vt:lpstr>Arial</vt:lpstr>
      <vt:lpstr>Arial Narrow</vt:lpstr>
      <vt:lpstr>Bookman Old Style</vt:lpstr>
      <vt:lpstr>Calibri</vt:lpstr>
      <vt:lpstr>Century Schoolbook</vt:lpstr>
      <vt:lpstr>Comic Sans MS</vt:lpstr>
      <vt:lpstr>Times New Roman</vt:lpstr>
      <vt:lpstr>Wingdings</vt:lpstr>
      <vt:lpstr>Os</vt:lpstr>
      <vt:lpstr>Perspektívy chémie.  </vt:lpstr>
      <vt:lpstr>PowerPoint Presentation</vt:lpstr>
      <vt:lpstr>PowerPoint Presentation</vt:lpstr>
      <vt:lpstr>Čo je to teoretická a počítačová chémia?</vt:lpstr>
      <vt:lpstr>Perspektívy teoretickej a počítačovej chémie</vt:lpstr>
      <vt:lpstr>“Grand challenge“ v Chémii 2024</vt:lpstr>
      <vt:lpstr>Kľúčové globálne výzvy chémie 2026</vt:lpstr>
      <vt:lpstr>Bc., Mgr., PhD. ???</vt:lpstr>
      <vt:lpstr>Akademické prostredie</vt:lpstr>
      <vt:lpstr>Plusy</vt:lpstr>
      <vt:lpstr>Plusy</vt:lpstr>
      <vt:lpstr>Plusy</vt:lpstr>
      <vt:lpstr>Mínusy</vt:lpstr>
      <vt:lpstr>Mínusy</vt:lpstr>
      <vt:lpstr>Mínusy</vt:lpstr>
      <vt:lpstr>Sumarizácia perspektív</vt:lpstr>
      <vt:lpstr>Pri výbere pracovného miesta...</vt:lpstr>
      <vt:lpstr>Slovenské reálie (firmy)</vt:lpstr>
      <vt:lpstr>Slovenské reálie (výdavky na VV )</vt:lpstr>
      <vt:lpstr>Výdavky na vzdelávanie, vedu, výskum a šport 2024</vt:lpstr>
      <vt:lpstr>Vývoj výdavkov na VaV v SR</vt:lpstr>
      <vt:lpstr>Slovenské reálie</vt:lpstr>
      <vt:lpstr>Slovenské reálie</vt:lpstr>
      <vt:lpstr>PowerPoint Presentation</vt:lpstr>
      <vt:lpstr>PowerPoint Presentation</vt:lpstr>
      <vt:lpstr>Vývoj elektrónovej hustoty pri tvorbe H2 (výpočet)</vt:lpstr>
      <vt:lpstr>Lingua franca</vt:lpstr>
      <vt:lpstr>Odd. teoretickej a počítačovej chémie Katedry FTCH PriF UK</vt:lpstr>
      <vt:lpstr>Ďakujem za pozornosť</vt:lpstr>
      <vt:lpstr>PowerPoint Presentation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 initio calculations of thermodynamic equilibrium constants</dc:title>
  <dc:creator>User</dc:creator>
  <cp:lastModifiedBy>User</cp:lastModifiedBy>
  <cp:revision>187</cp:revision>
  <dcterms:created xsi:type="dcterms:W3CDTF">2006-11-12T15:19:06Z</dcterms:created>
  <dcterms:modified xsi:type="dcterms:W3CDTF">2026-10-07T13:13:17Z</dcterms:modified>
</cp:coreProperties>
</file>